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CC00CC"/>
    <a:srgbClr val="9966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1" autoAdjust="0"/>
    <p:restoredTop sz="95520" autoAdjust="0"/>
  </p:normalViewPr>
  <p:slideViewPr>
    <p:cSldViewPr snapToGrid="0" snapToObjects="1">
      <p:cViewPr>
        <p:scale>
          <a:sx n="33" d="100"/>
          <a:sy n="33" d="100"/>
        </p:scale>
        <p:origin x="-114" y="-4800"/>
      </p:cViewPr>
      <p:guideLst>
        <p:guide orient="horz" pos="13824"/>
        <p:guide pos="10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20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856F1-828A-4E20-9B9A-52EE86EEF99C}" type="datetimeFigureOut">
              <a:rPr lang="en-US" smtClean="0"/>
              <a:pPr/>
              <a:t>5/26/2016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9A288-AAA0-46C0-90D2-188F450C1B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6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9A288-AAA0-46C0-90D2-188F450C1B6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00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 Demon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64882" y="487680"/>
            <a:ext cx="21802318" cy="2509520"/>
          </a:xfrm>
        </p:spPr>
        <p:txBody>
          <a:bodyPr>
            <a:normAutofit/>
          </a:bodyPr>
          <a:lstStyle>
            <a:lvl1pPr marL="0" indent="0" algn="ctr">
              <a:buNone/>
              <a:defRPr sz="9600" b="1" baseline="0">
                <a:solidFill>
                  <a:schemeClr val="tx1"/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Poster Title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457200" y="4038601"/>
            <a:ext cx="31983363" cy="36118800"/>
          </a:xfrm>
          <a:prstGeom prst="rect">
            <a:avLst/>
          </a:prstGeom>
          <a:noFill/>
          <a:ln w="1270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6554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abling Technolo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4226562"/>
            <a:ext cx="31953200" cy="37581838"/>
          </a:xfrm>
          <a:ln w="38100" cmpd="sng">
            <a:solidFill>
              <a:srgbClr val="008000"/>
            </a:solidFill>
            <a:round/>
          </a:ln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098562" y="406400"/>
            <a:ext cx="21031200" cy="2743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Poster Title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06400" y="3149600"/>
            <a:ext cx="3195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Poster Authors</a:t>
            </a:r>
          </a:p>
        </p:txBody>
      </p:sp>
    </p:spTree>
    <p:extLst>
      <p:ext uri="{BB962C8B-B14F-4D97-AF65-F5344CB8AC3E}">
        <p14:creationId xmlns:p14="http://schemas.microsoft.com/office/powerpoint/2010/main" val="75794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undamental 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4226562"/>
            <a:ext cx="31953200" cy="37581838"/>
          </a:xfrm>
          <a:ln w="38100" cmpd="sng">
            <a:solidFill>
              <a:srgbClr val="FF0000"/>
            </a:solidFill>
            <a:round/>
          </a:ln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098562" y="406400"/>
            <a:ext cx="21031200" cy="2743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Poster Title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06400" y="3149600"/>
            <a:ext cx="3195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Poster Authors</a:t>
            </a:r>
          </a:p>
        </p:txBody>
      </p:sp>
    </p:spTree>
    <p:extLst>
      <p:ext uri="{BB962C8B-B14F-4D97-AF65-F5344CB8AC3E}">
        <p14:creationId xmlns:p14="http://schemas.microsoft.com/office/powerpoint/2010/main" val="7579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 Us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68880" y="13634723"/>
            <a:ext cx="27980640" cy="9408160"/>
          </a:xfrm>
        </p:spPr>
        <p:txBody>
          <a:bodyPr/>
          <a:lstStyle/>
          <a:p>
            <a:r>
              <a:rPr lang="en-US" dirty="0" smtClean="0"/>
              <a:t>Red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C71A0251-E737-7040-B274-306D922446D0}" type="datetimeFigureOut">
              <a:rPr lang="en-US" smtClean="0"/>
              <a:pPr/>
              <a:t>5/26/2016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667E5A9E-778C-F04B-9B8C-D0025EFD2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f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theme" Target="../theme/theme1.xml"/><Relationship Id="rId15" Type="http://schemas.openxmlformats.org/officeDocument/2006/relationships/image" Target="../media/image10.png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Relationship Id="rId14" Type="http://schemas.openxmlformats.org/officeDocument/2006/relationships/image" Target="../media/image9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75600" y="416566"/>
            <a:ext cx="21031200" cy="27432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 dirty="0" smtClean="0"/>
              <a:t>Poster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566" y="16357600"/>
            <a:ext cx="31986859" cy="14224000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freedm-clr-cmyk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96900"/>
            <a:ext cx="6946186" cy="2377440"/>
          </a:xfrm>
          <a:prstGeom prst="rect">
            <a:avLst/>
          </a:prstGeom>
        </p:spPr>
      </p:pic>
      <p:pic>
        <p:nvPicPr>
          <p:cNvPr id="8" name="Picture 7" descr="nsf1.t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992" y="416566"/>
            <a:ext cx="2727434" cy="27432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6366867" y="21237714"/>
            <a:ext cx="184666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7" name="Shape 165"/>
          <p:cNvPicPr preferRelativeResize="0">
            <a:picLocks noChangeAspect="1"/>
          </p:cNvPicPr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25349200" y="4311650"/>
            <a:ext cx="7268004" cy="64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ETH-Logo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534" y="40668404"/>
            <a:ext cx="2743200" cy="2743200"/>
          </a:xfrm>
          <a:prstGeom prst="rect">
            <a:avLst/>
          </a:prstGeom>
        </p:spPr>
      </p:pic>
      <p:pic>
        <p:nvPicPr>
          <p:cNvPr id="20" name="Picture 19" descr="image_preview.jpe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66" y="40668404"/>
            <a:ext cx="4125113" cy="2743200"/>
          </a:xfrm>
          <a:prstGeom prst="rect">
            <a:avLst/>
          </a:prstGeom>
        </p:spPr>
      </p:pic>
      <p:pic>
        <p:nvPicPr>
          <p:cNvPr id="21" name="Picture 20" descr="RWTHApp1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611" y="40668404"/>
            <a:ext cx="2743200" cy="2743200"/>
          </a:xfrm>
          <a:prstGeom prst="rect">
            <a:avLst/>
          </a:prstGeom>
        </p:spPr>
      </p:pic>
      <p:pic>
        <p:nvPicPr>
          <p:cNvPr id="22" name="Picture 21" descr="528ce353605a8.imag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4575" y="40668404"/>
            <a:ext cx="3657600" cy="2743200"/>
          </a:xfrm>
          <a:prstGeom prst="rect">
            <a:avLst/>
          </a:prstGeom>
        </p:spPr>
      </p:pic>
      <p:pic>
        <p:nvPicPr>
          <p:cNvPr id="23" name="Picture 22" descr="FSU_Seal_NewColors_0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94" y="40668404"/>
            <a:ext cx="2743200" cy="2743200"/>
          </a:xfrm>
          <a:prstGeom prst="rect">
            <a:avLst/>
          </a:prstGeom>
        </p:spPr>
      </p:pic>
      <p:pic>
        <p:nvPicPr>
          <p:cNvPr id="24" name="Picture 23" descr="Missouri_SandT_356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825" y="40668404"/>
            <a:ext cx="2467428" cy="27432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593" y="40668404"/>
            <a:ext cx="555987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4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0" r:id="rId4"/>
  </p:sldLayoutIdLst>
  <p:txStyles>
    <p:titleStyle>
      <a:lvl1pPr algn="ctr" defTabSz="2194560" rtl="0" eaLnBrk="1" latinLnBrk="0" hangingPunct="1">
        <a:spcBef>
          <a:spcPct val="0"/>
        </a:spcBef>
        <a:buNone/>
        <a:defRPr sz="10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Univers 45 Light"/>
          <a:ea typeface="+mn-ea"/>
          <a:cs typeface="Univers 45 Light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Univers 45 Light"/>
          <a:ea typeface="+mn-ea"/>
          <a:cs typeface="Univers 45 Light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Univers 45 Light"/>
          <a:ea typeface="+mn-ea"/>
          <a:cs typeface="Univers 45 Light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Univers 45 Light"/>
          <a:ea typeface="+mn-ea"/>
          <a:cs typeface="Univers 45 Light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Univers 45 Light"/>
          <a:ea typeface="+mn-ea"/>
          <a:cs typeface="Univers 45 Light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18" Type="http://schemas.openxmlformats.org/officeDocument/2006/relationships/image" Target="../media/image26.jpeg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4.bin"/><Relationship Id="rId7" Type="http://schemas.openxmlformats.org/officeDocument/2006/relationships/image" Target="../media/image11.wmf"/><Relationship Id="rId12" Type="http://schemas.openxmlformats.org/officeDocument/2006/relationships/image" Target="../media/image22.jpeg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4.jpeg"/><Relationship Id="rId20" Type="http://schemas.openxmlformats.org/officeDocument/2006/relationships/image" Target="../media/image13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1.png"/><Relationship Id="rId24" Type="http://schemas.openxmlformats.org/officeDocument/2006/relationships/image" Target="../media/image15.wmf"/><Relationship Id="rId5" Type="http://schemas.openxmlformats.org/officeDocument/2006/relationships/image" Target="../media/image17.jpeg"/><Relationship Id="rId15" Type="http://schemas.openxmlformats.org/officeDocument/2006/relationships/image" Target="../media/image12.wmf"/><Relationship Id="rId23" Type="http://schemas.openxmlformats.org/officeDocument/2006/relationships/oleObject" Target="../embeddings/oleObject5.bin"/><Relationship Id="rId10" Type="http://schemas.openxmlformats.org/officeDocument/2006/relationships/image" Target="../media/image20.jpeg"/><Relationship Id="rId19" Type="http://schemas.openxmlformats.org/officeDocument/2006/relationships/oleObject" Target="../embeddings/oleObject3.bin"/><Relationship Id="rId4" Type="http://schemas.openxmlformats.org/officeDocument/2006/relationships/image" Target="../media/image16.jpeg"/><Relationship Id="rId9" Type="http://schemas.openxmlformats.org/officeDocument/2006/relationships/image" Target="../media/image19.jpeg"/><Relationship Id="rId14" Type="http://schemas.openxmlformats.org/officeDocument/2006/relationships/oleObject" Target="../embeddings/oleObject2.bin"/><Relationship Id="rId22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Picture 54" descr="F:\project\port_hamiltonian\poster\pi_b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0100" y="19683821"/>
            <a:ext cx="4552387" cy="373835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864882" y="2509305"/>
            <a:ext cx="2115207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</a:t>
            </a:r>
            <a:endParaRPr lang="en-US" dirty="0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12290" y="4087508"/>
            <a:ext cx="4795837" cy="1323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Objective:</a:t>
            </a:r>
          </a:p>
        </p:txBody>
      </p:sp>
      <p:sp>
        <p:nvSpPr>
          <p:cNvPr id="7" name="TextBox 24"/>
          <p:cNvSpPr txBox="1">
            <a:spLocks noChangeArrowheads="1"/>
          </p:cNvSpPr>
          <p:nvPr/>
        </p:nvSpPr>
        <p:spPr bwMode="auto">
          <a:xfrm>
            <a:off x="540478" y="12970291"/>
            <a:ext cx="9229725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Technical Approach:</a:t>
            </a:r>
          </a:p>
        </p:txBody>
      </p:sp>
      <p:sp>
        <p:nvSpPr>
          <p:cNvPr id="8" name="TextBox 25"/>
          <p:cNvSpPr txBox="1">
            <a:spLocks noChangeArrowheads="1"/>
          </p:cNvSpPr>
          <p:nvPr/>
        </p:nvSpPr>
        <p:spPr bwMode="auto">
          <a:xfrm>
            <a:off x="476907" y="23727255"/>
            <a:ext cx="8077200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Accomplishments:</a:t>
            </a:r>
          </a:p>
        </p:txBody>
      </p:sp>
      <p:sp>
        <p:nvSpPr>
          <p:cNvPr id="9" name="TextBox 26"/>
          <p:cNvSpPr txBox="1">
            <a:spLocks noChangeArrowheads="1"/>
          </p:cNvSpPr>
          <p:nvPr/>
        </p:nvSpPr>
        <p:spPr bwMode="auto">
          <a:xfrm>
            <a:off x="526920" y="30610411"/>
            <a:ext cx="5049837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Next Steps:</a:t>
            </a:r>
          </a:p>
        </p:txBody>
      </p:sp>
      <p:sp>
        <p:nvSpPr>
          <p:cNvPr id="10" name="TextBox 27"/>
          <p:cNvSpPr txBox="1">
            <a:spLocks noChangeArrowheads="1"/>
          </p:cNvSpPr>
          <p:nvPr/>
        </p:nvSpPr>
        <p:spPr bwMode="auto">
          <a:xfrm>
            <a:off x="563283" y="34077722"/>
            <a:ext cx="7580312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Potential Impact:</a:t>
            </a:r>
          </a:p>
        </p:txBody>
      </p:sp>
      <p:sp>
        <p:nvSpPr>
          <p:cNvPr id="11" name="Oval 1"/>
          <p:cNvSpPr>
            <a:spLocks noChangeArrowheads="1"/>
          </p:cNvSpPr>
          <p:nvPr/>
        </p:nvSpPr>
        <p:spPr bwMode="auto">
          <a:xfrm rot="21249617">
            <a:off x="27108522" y="9130632"/>
            <a:ext cx="1039812" cy="7016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Text Box 75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7589520" y="222670"/>
            <a:ext cx="22158960" cy="247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 eaLnBrk="1" hangingPunct="1"/>
            <a:r>
              <a:rPr lang="en-US" altLang="en-US" sz="6600" smtClean="0">
                <a:latin typeface="+mj-lt"/>
                <a:cs typeface="Times New Roman" pitchFamily="18" charset="0"/>
              </a:rPr>
              <a:t>Y8.FS2.6: Hamiltonian </a:t>
            </a:r>
            <a:r>
              <a:rPr lang="en-US" altLang="en-US" sz="6600" dirty="0" smtClean="0">
                <a:latin typeface="+mj-lt"/>
                <a:cs typeface="Times New Roman" pitchFamily="18" charset="0"/>
              </a:rPr>
              <a:t>formulation and control design using bond graph approach for 3-stage solid state transformer </a:t>
            </a:r>
            <a:endParaRPr lang="en-US" altLang="en-US" sz="6600" dirty="0">
              <a:latin typeface="+mj-lt"/>
              <a:cs typeface="Times New Roman" pitchFamily="18" charset="0"/>
            </a:endParaRPr>
          </a:p>
        </p:txBody>
      </p:sp>
      <p:sp>
        <p:nvSpPr>
          <p:cNvPr id="14" name="Text Box 75"/>
          <p:cNvSpPr txBox="1">
            <a:spLocks noChangeArrowheads="1"/>
          </p:cNvSpPr>
          <p:nvPr/>
        </p:nvSpPr>
        <p:spPr bwMode="auto">
          <a:xfrm>
            <a:off x="10587802" y="2364927"/>
            <a:ext cx="1432400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389438" eaLnBrk="1" hangingPunct="1"/>
            <a:r>
              <a:rPr lang="en-US" altLang="en-US" sz="5400" dirty="0" smtClean="0">
                <a:latin typeface="Calibri" pitchFamily="34" charset="0"/>
              </a:rPr>
              <a:t>S. </a:t>
            </a:r>
            <a:r>
              <a:rPr lang="en-US" altLang="en-US" sz="5400" dirty="0" err="1" smtClean="0">
                <a:latin typeface="Calibri" pitchFamily="34" charset="0"/>
              </a:rPr>
              <a:t>Khade</a:t>
            </a:r>
            <a:r>
              <a:rPr lang="en-US" altLang="en-US" sz="5400" dirty="0" smtClean="0">
                <a:latin typeface="Calibri" pitchFamily="34" charset="0"/>
              </a:rPr>
              <a:t>, R. </a:t>
            </a:r>
            <a:r>
              <a:rPr lang="en-US" altLang="en-US" sz="5400" dirty="0" err="1" smtClean="0">
                <a:latin typeface="Calibri" pitchFamily="34" charset="0"/>
              </a:rPr>
              <a:t>Meshram</a:t>
            </a:r>
            <a:r>
              <a:rPr lang="en-US" altLang="en-US" sz="5400" dirty="0" smtClean="0">
                <a:latin typeface="Calibri" pitchFamily="34" charset="0"/>
              </a:rPr>
              <a:t>, N. Singh</a:t>
            </a:r>
          </a:p>
          <a:p>
            <a:pPr algn="ctr" defTabSz="4389438" eaLnBrk="1" hangingPunct="1"/>
            <a:r>
              <a:rPr lang="en-US" altLang="en-US" sz="5400" dirty="0" smtClean="0">
                <a:latin typeface="Calibri" pitchFamily="34" charset="0"/>
              </a:rPr>
              <a:t>S. </a:t>
            </a:r>
            <a:r>
              <a:rPr lang="en-US" altLang="en-US" sz="5400" dirty="0" err="1" smtClean="0">
                <a:latin typeface="Calibri" pitchFamily="34" charset="0"/>
              </a:rPr>
              <a:t>Wagh</a:t>
            </a:r>
            <a:r>
              <a:rPr lang="en-US" altLang="en-US" sz="5400" dirty="0" smtClean="0">
                <a:latin typeface="Calibri" pitchFamily="34" charset="0"/>
              </a:rPr>
              <a:t> and A. </a:t>
            </a:r>
            <a:r>
              <a:rPr lang="en-US" altLang="en-US" sz="5400" dirty="0" err="1" smtClean="0">
                <a:latin typeface="Calibri" pitchFamily="34" charset="0"/>
              </a:rPr>
              <a:t>Stankovic</a:t>
            </a:r>
            <a:r>
              <a:rPr lang="en-US" altLang="en-US" sz="5400" dirty="0" smtClean="0">
                <a:latin typeface="Calibri" pitchFamily="34" charset="0"/>
              </a:rPr>
              <a:t> Tufts University  </a:t>
            </a:r>
            <a:endParaRPr lang="en-US" altLang="en-US" sz="5400" dirty="0">
              <a:latin typeface="Calibri" pitchFamily="34" charset="0"/>
            </a:endParaRPr>
          </a:p>
        </p:txBody>
      </p:sp>
      <p:sp>
        <p:nvSpPr>
          <p:cNvPr id="15" name="Text Box 75"/>
          <p:cNvSpPr txBox="1">
            <a:spLocks noChangeArrowheads="1"/>
          </p:cNvSpPr>
          <p:nvPr/>
        </p:nvSpPr>
        <p:spPr bwMode="auto">
          <a:xfrm>
            <a:off x="5393355" y="3985045"/>
            <a:ext cx="2223098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4389438" eaLnBrk="1" hangingPunct="1"/>
            <a:r>
              <a:rPr lang="en-US" altLang="en-US" sz="5400" b="1" dirty="0" smtClean="0">
                <a:latin typeface="Calibri" pitchFamily="34" charset="0"/>
              </a:rPr>
              <a:t>Energy based model of the solid state transformer using bond graph (BG) and design of PI controller in BG domain. </a:t>
            </a:r>
            <a:endParaRPr lang="en-US" altLang="en-US" sz="5400" b="1" dirty="0">
              <a:latin typeface="Calibri" pitchFamily="34" charset="0"/>
            </a:endParaRPr>
          </a:p>
        </p:txBody>
      </p:sp>
      <p:sp>
        <p:nvSpPr>
          <p:cNvPr id="18" name="Down Arrow 14"/>
          <p:cNvSpPr>
            <a:spLocks noChangeArrowheads="1"/>
          </p:cNvSpPr>
          <p:nvPr/>
        </p:nvSpPr>
        <p:spPr bwMode="auto">
          <a:xfrm>
            <a:off x="18471527" y="14725320"/>
            <a:ext cx="527082" cy="2731642"/>
          </a:xfrm>
          <a:prstGeom prst="downArrow">
            <a:avLst>
              <a:gd name="adj1" fmla="val 50000"/>
              <a:gd name="adj2" fmla="val 49986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4389438" eaLnBrk="1" hangingPunct="1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4562774" y="17432022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and</a:t>
            </a:r>
            <a:endParaRPr lang="en-US" sz="3600" dirty="0"/>
          </a:p>
        </p:txBody>
      </p:sp>
      <p:sp>
        <p:nvSpPr>
          <p:cNvPr id="24" name="Text Box 75"/>
          <p:cNvSpPr txBox="1">
            <a:spLocks noChangeArrowheads="1"/>
          </p:cNvSpPr>
          <p:nvPr/>
        </p:nvSpPr>
        <p:spPr bwMode="auto">
          <a:xfrm>
            <a:off x="8679532" y="24353401"/>
            <a:ext cx="1415344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4389438"/>
            <a:r>
              <a:rPr lang="en-US" altLang="en-US" sz="5400" b="1" dirty="0" smtClean="0">
                <a:cs typeface="Times New Roman" pitchFamily="18" charset="0"/>
              </a:rPr>
              <a:t>PCHS for SST using BG and design of PI controller</a:t>
            </a:r>
            <a:endParaRPr lang="en-US" altLang="en-US" sz="5400" b="1" dirty="0">
              <a:cs typeface="Times New Roman" pitchFamily="18" charset="0"/>
            </a:endParaRPr>
          </a:p>
        </p:txBody>
      </p:sp>
      <p:sp>
        <p:nvSpPr>
          <p:cNvPr id="25" name="Text Box 75"/>
          <p:cNvSpPr txBox="1">
            <a:spLocks noChangeArrowheads="1"/>
          </p:cNvSpPr>
          <p:nvPr/>
        </p:nvSpPr>
        <p:spPr bwMode="auto">
          <a:xfrm>
            <a:off x="1620602" y="16076875"/>
            <a:ext cx="83006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4389438" eaLnBrk="1" hangingPunct="1"/>
            <a:r>
              <a:rPr lang="en-US" altLang="en-US" sz="3200" dirty="0" smtClean="0"/>
              <a:t>Fig. 3 Interconnection scheme for 3-stage SST</a:t>
            </a:r>
            <a:endParaRPr lang="en-US" altLang="en-US" sz="3200" dirty="0"/>
          </a:p>
        </p:txBody>
      </p:sp>
      <p:pic>
        <p:nvPicPr>
          <p:cNvPr id="29" name="Picture 22" descr="F:\project\port_hamiltonian\ph_paper_ieee\ph_presentation\PHsystem.jpg"/>
          <p:cNvPicPr>
            <a:picLocks noChangeAspect="1" noChangeArrowheads="1"/>
          </p:cNvPicPr>
          <p:nvPr/>
        </p:nvPicPr>
        <p:blipFill>
          <a:blip r:embed="rId5">
            <a:lum/>
          </a:blip>
          <a:srcRect/>
          <a:stretch>
            <a:fillRect/>
          </a:stretch>
        </p:blipFill>
        <p:spPr bwMode="auto">
          <a:xfrm>
            <a:off x="28046338" y="10538608"/>
            <a:ext cx="4284956" cy="3254514"/>
          </a:xfrm>
          <a:prstGeom prst="rect">
            <a:avLst/>
          </a:prstGeom>
          <a:noFill/>
        </p:spPr>
      </p:pic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22241126" y="13871181"/>
            <a:ext cx="10025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Fig. </a:t>
            </a:r>
            <a:r>
              <a:rPr lang="en-US" altLang="en-US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  Conversion of bond graph  model into  PCHS model</a:t>
            </a:r>
            <a:endParaRPr lang="en-US" altLang="en-US" sz="3200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401807"/>
              </p:ext>
            </p:extLst>
          </p:nvPr>
        </p:nvGraphicFramePr>
        <p:xfrm>
          <a:off x="871482" y="21345216"/>
          <a:ext cx="5456480" cy="1890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2" name="Equation" r:id="rId6" imgW="1651000" imgH="711200" progId="Equation.3">
                  <p:embed/>
                </p:oleObj>
              </mc:Choice>
              <mc:Fallback>
                <p:oleObj name="Equation" r:id="rId6" imgW="1651000" imgH="711200" progId="Equation.3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482" y="21345216"/>
                        <a:ext cx="5456480" cy="18900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7" descr="F:\project\port_hamiltonian\shubh_4may\ph_paper_ieee\BG_21_april\Hamiltonian_draft_21_april\flowchart_pi_bg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930616" y="14778278"/>
            <a:ext cx="5966400" cy="9373015"/>
          </a:xfrm>
          <a:prstGeom prst="rect">
            <a:avLst/>
          </a:prstGeom>
          <a:noFill/>
        </p:spPr>
      </p:pic>
      <p:pic>
        <p:nvPicPr>
          <p:cNvPr id="1032" name="Picture 8" descr="F:\project\port_hamiltonian\shubh_4may\ph_paper_ieee\BG_21_april\Hamiltonian_draft_21_april\bondgraph_fund_relations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873601" y="10823705"/>
            <a:ext cx="4786270" cy="3185045"/>
          </a:xfrm>
          <a:prstGeom prst="rect">
            <a:avLst/>
          </a:prstGeom>
          <a:noFill/>
        </p:spPr>
      </p:pic>
      <p:sp>
        <p:nvSpPr>
          <p:cNvPr id="39" name="Left-Right Arrow 38"/>
          <p:cNvSpPr/>
          <p:nvPr/>
        </p:nvSpPr>
        <p:spPr>
          <a:xfrm>
            <a:off x="26734152" y="12087607"/>
            <a:ext cx="1178939" cy="555691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4279131" y="24285680"/>
            <a:ext cx="7919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Fig.7  Procedure of Hamiltonian formulation of SST and control in bond graph domain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890950" y="5833007"/>
            <a:ext cx="9020861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0066FF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>
                <a:solidFill>
                  <a:srgbClr val="0066FF"/>
                </a:solidFill>
                <a:cs typeface="Times New Roman" pitchFamily="18" charset="0"/>
                <a:sym typeface="Wingdings" panose="05000000000000000000" pitchFamily="2" charset="2"/>
              </a:rPr>
              <a:t>M</a:t>
            </a:r>
            <a:r>
              <a:rPr lang="en-US" sz="4000" dirty="0" smtClean="0">
                <a:solidFill>
                  <a:srgbClr val="0066FF"/>
                </a:solidFill>
                <a:cs typeface="Times New Roman" pitchFamily="18" charset="0"/>
              </a:rPr>
              <a:t>ultidisciplinary</a:t>
            </a:r>
          </a:p>
          <a:p>
            <a:pPr>
              <a:defRPr/>
            </a:pPr>
            <a:r>
              <a:rPr lang="en-US" sz="4000" dirty="0">
                <a:solidFill>
                  <a:srgbClr val="CC00CC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 smtClean="0">
                <a:solidFill>
                  <a:srgbClr val="CC00CC"/>
                </a:solidFill>
                <a:cs typeface="Times New Roman" pitchFamily="18" charset="0"/>
              </a:rPr>
              <a:t>Permits integration of subsystems</a:t>
            </a:r>
          </a:p>
          <a:p>
            <a:pPr marL="560388" indent="-560388">
              <a:defRPr/>
            </a:pPr>
            <a:r>
              <a:rPr lang="en-US" sz="4000" dirty="0">
                <a:solidFill>
                  <a:srgbClr val="0066FF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 smtClean="0">
                <a:solidFill>
                  <a:srgbClr val="0066FF"/>
                </a:solidFill>
                <a:cs typeface="Times New Roman" pitchFamily="18" charset="0"/>
              </a:rPr>
              <a:t>Mathematical foundation for bond </a:t>
            </a:r>
            <a:r>
              <a:rPr lang="en-US" sz="4000" dirty="0" smtClean="0">
                <a:solidFill>
                  <a:srgbClr val="0066FF"/>
                </a:solidFill>
                <a:cs typeface="Times New Roman" pitchFamily="18" charset="0"/>
              </a:rPr>
              <a:t>graph </a:t>
            </a:r>
            <a:r>
              <a:rPr lang="en-US" sz="4000" dirty="0" smtClean="0">
                <a:solidFill>
                  <a:srgbClr val="0066FF"/>
                </a:solidFill>
                <a:cs typeface="Times New Roman" pitchFamily="18" charset="0"/>
              </a:rPr>
              <a:t>modelling</a:t>
            </a:r>
          </a:p>
          <a:p>
            <a:pPr marL="560388" indent="-501650">
              <a:defRPr/>
            </a:pPr>
            <a:r>
              <a:rPr lang="en-US" sz="4000" dirty="0">
                <a:solidFill>
                  <a:srgbClr val="CC00CC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 smtClean="0">
                <a:solidFill>
                  <a:srgbClr val="CC00CC"/>
                </a:solidFill>
                <a:cs typeface="Times New Roman" pitchFamily="18" charset="0"/>
              </a:rPr>
              <a:t>Describe physical systems keeping information of energy generation, storage and transfer</a:t>
            </a:r>
          </a:p>
          <a:p>
            <a:pPr marL="560388" indent="-560388">
              <a:defRPr/>
            </a:pPr>
            <a:r>
              <a:rPr lang="en-US" sz="4000" dirty="0">
                <a:solidFill>
                  <a:srgbClr val="0066FF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 smtClean="0">
                <a:solidFill>
                  <a:srgbClr val="0066FF"/>
                </a:solidFill>
                <a:cs typeface="Times New Roman" pitchFamily="18" charset="0"/>
              </a:rPr>
              <a:t>Permits implementation of Passivity Based Controllers(PBC)</a:t>
            </a:r>
          </a:p>
          <a:p>
            <a:pPr>
              <a:defRPr/>
            </a:pPr>
            <a:r>
              <a:rPr lang="en-US" sz="4000" dirty="0">
                <a:solidFill>
                  <a:srgbClr val="CC00CC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 smtClean="0">
                <a:solidFill>
                  <a:srgbClr val="CC00CC"/>
                </a:solidFill>
                <a:cs typeface="Times New Roman" pitchFamily="18" charset="0"/>
              </a:rPr>
              <a:t>Modularity</a:t>
            </a:r>
            <a:endParaRPr lang="en-US" sz="4000" dirty="0">
              <a:solidFill>
                <a:srgbClr val="CC00CC"/>
              </a:solidFill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84348" y="31133868"/>
            <a:ext cx="80354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000" dirty="0">
                <a:solidFill>
                  <a:srgbClr val="0066FF"/>
                </a:solidFill>
              </a:rPr>
              <a:t>Energy balance maintained by energy shaping and stability could be analysis</a:t>
            </a:r>
          </a:p>
        </p:txBody>
      </p:sp>
      <p:pic>
        <p:nvPicPr>
          <p:cNvPr id="6" name="Picture 10" descr="F:\project\port_hamiltonian\poster\rect_wo_pi_n_with_p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4719306" y="26440138"/>
            <a:ext cx="7236837" cy="3067050"/>
          </a:xfrm>
          <a:prstGeom prst="rect">
            <a:avLst/>
          </a:prstGeom>
          <a:noFill/>
        </p:spPr>
      </p:pic>
      <p:pic>
        <p:nvPicPr>
          <p:cNvPr id="50" name="Picture 28" descr="F:\project\port_hamiltonian\ph_paper_ieee\Bond graph\fig_sst\VdcH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607008" y="26071723"/>
            <a:ext cx="8520799" cy="3134592"/>
          </a:xfrm>
          <a:prstGeom prst="rect">
            <a:avLst/>
          </a:prstGeom>
          <a:noFill/>
        </p:spPr>
      </p:pic>
      <p:pic>
        <p:nvPicPr>
          <p:cNvPr id="51" name="Picture 30" descr="F:\project\port_hamiltonian\ph_paper_ieee\Bond graph\fig_sst\VdcH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1263" y="25956944"/>
            <a:ext cx="7772963" cy="3431378"/>
          </a:xfrm>
          <a:prstGeom prst="rect">
            <a:avLst/>
          </a:prstGeom>
          <a:noFill/>
        </p:spPr>
      </p:pic>
      <p:sp>
        <p:nvSpPr>
          <p:cNvPr id="53" name="TextBox 52"/>
          <p:cNvSpPr txBox="1"/>
          <p:nvPr/>
        </p:nvSpPr>
        <p:spPr>
          <a:xfrm>
            <a:off x="1366528" y="29375458"/>
            <a:ext cx="7391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Fig. 8 Output voltage across HVDC link for rectifier</a:t>
            </a:r>
            <a:endParaRPr lang="en-US" sz="3600" dirty="0"/>
          </a:p>
        </p:txBody>
      </p:sp>
      <p:sp>
        <p:nvSpPr>
          <p:cNvPr id="56" name="TextBox 55"/>
          <p:cNvSpPr txBox="1"/>
          <p:nvPr/>
        </p:nvSpPr>
        <p:spPr>
          <a:xfrm>
            <a:off x="11605797" y="23387997"/>
            <a:ext cx="59199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Fig.6 Rectifier PCHS model with PI controller in bond graph domain</a:t>
            </a:r>
            <a:endParaRPr lang="en-US" sz="3200" dirty="0"/>
          </a:p>
        </p:txBody>
      </p:sp>
      <p:pic>
        <p:nvPicPr>
          <p:cNvPr id="31" name="Picture 7" descr="F:\project\port_hamiltonian\poster\Vdcl_pi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4912022" y="30867927"/>
            <a:ext cx="6715660" cy="3334286"/>
          </a:xfrm>
          <a:prstGeom prst="rect">
            <a:avLst/>
          </a:prstGeom>
          <a:noFill/>
        </p:spPr>
      </p:pic>
      <p:sp>
        <p:nvSpPr>
          <p:cNvPr id="59" name="TextBox 58"/>
          <p:cNvSpPr txBox="1"/>
          <p:nvPr/>
        </p:nvSpPr>
        <p:spPr>
          <a:xfrm>
            <a:off x="25130583" y="38946340"/>
            <a:ext cx="6852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Fig. 13 Voltage across filter capacitor of inverter with controller</a:t>
            </a:r>
            <a:endParaRPr lang="en-US" sz="3600" dirty="0"/>
          </a:p>
        </p:txBody>
      </p:sp>
      <p:sp>
        <p:nvSpPr>
          <p:cNvPr id="60" name="TextBox 59"/>
          <p:cNvSpPr txBox="1"/>
          <p:nvPr/>
        </p:nvSpPr>
        <p:spPr>
          <a:xfrm>
            <a:off x="25381645" y="34419047"/>
            <a:ext cx="5885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Fig. 12 Voltage across LVDC link in DAB </a:t>
            </a:r>
            <a:r>
              <a:rPr lang="en-US" sz="3600" dirty="0"/>
              <a:t> </a:t>
            </a:r>
            <a:r>
              <a:rPr lang="en-US" sz="3600" dirty="0" smtClean="0"/>
              <a:t>with controller </a:t>
            </a:r>
            <a:endParaRPr lang="en-US" sz="3600" dirty="0"/>
          </a:p>
        </p:txBody>
      </p:sp>
      <p:sp>
        <p:nvSpPr>
          <p:cNvPr id="61" name="TextBox 60"/>
          <p:cNvSpPr txBox="1"/>
          <p:nvPr/>
        </p:nvSpPr>
        <p:spPr>
          <a:xfrm>
            <a:off x="25359419" y="29587393"/>
            <a:ext cx="5778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Fig. 11 Voltage across HVDC link in rectifier with controller</a:t>
            </a:r>
            <a:endParaRPr lang="en-US" sz="3600" dirty="0"/>
          </a:p>
        </p:txBody>
      </p:sp>
      <p:sp>
        <p:nvSpPr>
          <p:cNvPr id="62" name="TextBox 61"/>
          <p:cNvSpPr txBox="1"/>
          <p:nvPr/>
        </p:nvSpPr>
        <p:spPr>
          <a:xfrm>
            <a:off x="11717777" y="33270311"/>
            <a:ext cx="12435184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1650" indent="-501650" algn="just">
              <a:defRPr/>
            </a:pPr>
            <a:r>
              <a:rPr lang="en-US" sz="4000" dirty="0">
                <a:solidFill>
                  <a:srgbClr val="0066FF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>
                <a:solidFill>
                  <a:srgbClr val="0066FF"/>
                </a:solidFill>
              </a:rPr>
              <a:t>Bond graph describes the physical system dynamics which are related to energy relationships between system components</a:t>
            </a:r>
          </a:p>
          <a:p>
            <a:pPr marL="501650" indent="-501650" algn="just">
              <a:defRPr/>
            </a:pPr>
            <a:r>
              <a:rPr lang="en-US" sz="4000" dirty="0">
                <a:solidFill>
                  <a:srgbClr val="CC00CC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>
                <a:solidFill>
                  <a:srgbClr val="CC00CC"/>
                </a:solidFill>
              </a:rPr>
              <a:t>Issues of multi-domain system modelling and causality of the energy variables solve using bond graph technique</a:t>
            </a:r>
          </a:p>
          <a:p>
            <a:pPr marL="501650" indent="-501650" algn="just">
              <a:defRPr/>
            </a:pPr>
            <a:r>
              <a:rPr lang="en-US" sz="4000" dirty="0" smtClean="0">
                <a:solidFill>
                  <a:srgbClr val="0066FF"/>
                </a:solidFill>
                <a:sym typeface="Wingdings" panose="05000000000000000000" pitchFamily="2" charset="2"/>
              </a:rPr>
              <a:t></a:t>
            </a:r>
            <a:r>
              <a:rPr lang="en-US" sz="4000" dirty="0" smtClean="0">
                <a:solidFill>
                  <a:srgbClr val="0066FF"/>
                </a:solidFill>
              </a:rPr>
              <a:t>Port-controlled </a:t>
            </a:r>
            <a:r>
              <a:rPr lang="en-US" sz="4000" dirty="0">
                <a:solidFill>
                  <a:srgbClr val="0066FF"/>
                </a:solidFill>
              </a:rPr>
              <a:t>Hamiltonian descriptions with hierarchical, multi-scale modeling at different levels of abstraction.</a:t>
            </a:r>
          </a:p>
          <a:p>
            <a:pPr marL="619125" indent="-619125" algn="just">
              <a:defRPr/>
            </a:pPr>
            <a:r>
              <a:rPr lang="en-US" sz="4000" dirty="0" smtClean="0">
                <a:solidFill>
                  <a:srgbClr val="CC00CC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 smtClean="0">
                <a:solidFill>
                  <a:srgbClr val="CC00CC"/>
                </a:solidFill>
              </a:rPr>
              <a:t>Evolve </a:t>
            </a:r>
            <a:r>
              <a:rPr lang="en-US" sz="4000" dirty="0">
                <a:solidFill>
                  <a:srgbClr val="CC00CC"/>
                </a:solidFill>
              </a:rPr>
              <a:t>much faster  response than the time scale at which the system behavior needs to be </a:t>
            </a:r>
            <a:r>
              <a:rPr lang="en-US" sz="4000" dirty="0" smtClean="0">
                <a:solidFill>
                  <a:srgbClr val="CC00CC"/>
                </a:solidFill>
              </a:rPr>
              <a:t>analyzed</a:t>
            </a:r>
            <a:endParaRPr lang="en-US" sz="4000" dirty="0">
              <a:solidFill>
                <a:srgbClr val="CC00CC"/>
              </a:solidFill>
            </a:endParaRPr>
          </a:p>
        </p:txBody>
      </p:sp>
      <p:pic>
        <p:nvPicPr>
          <p:cNvPr id="34" name="Picture 8" descr="F:\project\port_hamiltonian\ph_paper_ieee\BG_21_april\Hamiltonian_draft_21_april\fig_sst\VcfI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078632" y="26187922"/>
            <a:ext cx="7074329" cy="3076666"/>
          </a:xfrm>
          <a:prstGeom prst="rect">
            <a:avLst/>
          </a:prstGeom>
          <a:noFill/>
        </p:spPr>
      </p:pic>
      <p:sp>
        <p:nvSpPr>
          <p:cNvPr id="63" name="TextBox 62"/>
          <p:cNvSpPr txBox="1"/>
          <p:nvPr/>
        </p:nvSpPr>
        <p:spPr>
          <a:xfrm>
            <a:off x="20339773" y="14826449"/>
            <a:ext cx="594996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C00CC"/>
                </a:solidFill>
              </a:rPr>
              <a:t>Where, x-energy variables </a:t>
            </a:r>
          </a:p>
          <a:p>
            <a:r>
              <a:rPr lang="en-US" sz="4000" dirty="0" smtClean="0">
                <a:solidFill>
                  <a:srgbClr val="0066FF"/>
                </a:solidFill>
              </a:rPr>
              <a:t>s-duty ratio function</a:t>
            </a:r>
          </a:p>
          <a:p>
            <a:r>
              <a:rPr lang="en-US" sz="4000" dirty="0">
                <a:solidFill>
                  <a:srgbClr val="CC00CC"/>
                </a:solidFill>
              </a:rPr>
              <a:t>u</a:t>
            </a:r>
            <a:r>
              <a:rPr lang="en-US" sz="4000" dirty="0" smtClean="0">
                <a:solidFill>
                  <a:srgbClr val="CC00CC"/>
                </a:solidFill>
              </a:rPr>
              <a:t>-input to system </a:t>
            </a:r>
          </a:p>
          <a:p>
            <a:r>
              <a:rPr lang="en-US" sz="4000" dirty="0" smtClean="0">
                <a:solidFill>
                  <a:srgbClr val="0066FF"/>
                </a:solidFill>
              </a:rPr>
              <a:t> J-interconnection matrix</a:t>
            </a:r>
          </a:p>
          <a:p>
            <a:r>
              <a:rPr lang="en-US" sz="4000" dirty="0" smtClean="0">
                <a:solidFill>
                  <a:srgbClr val="CC00CC"/>
                </a:solidFill>
              </a:rPr>
              <a:t>R-Damping matrix </a:t>
            </a:r>
          </a:p>
          <a:p>
            <a:r>
              <a:rPr lang="en-US" sz="4000" dirty="0" smtClean="0">
                <a:solidFill>
                  <a:srgbClr val="9933FF"/>
                </a:solidFill>
              </a:rPr>
              <a:t> </a:t>
            </a:r>
            <a:r>
              <a:rPr lang="en-US" sz="4000" dirty="0" smtClean="0">
                <a:solidFill>
                  <a:srgbClr val="0066FF"/>
                </a:solidFill>
              </a:rPr>
              <a:t>H-Hamiltonian function</a:t>
            </a:r>
          </a:p>
          <a:p>
            <a:r>
              <a:rPr lang="en-US" sz="4000" dirty="0">
                <a:solidFill>
                  <a:srgbClr val="CC00CC"/>
                </a:solidFill>
              </a:rPr>
              <a:t>g</a:t>
            </a:r>
            <a:r>
              <a:rPr lang="en-US" sz="4000" dirty="0" smtClean="0">
                <a:solidFill>
                  <a:srgbClr val="CC00CC"/>
                </a:solidFill>
              </a:rPr>
              <a:t>-port feature of system</a:t>
            </a:r>
            <a:endParaRPr lang="en-US" sz="4000" dirty="0">
              <a:solidFill>
                <a:srgbClr val="CC00CC"/>
              </a:solidFill>
            </a:endParaRPr>
          </a:p>
        </p:txBody>
      </p:sp>
      <p:graphicFrame>
        <p:nvGraphicFramePr>
          <p:cNvPr id="6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158061"/>
              </p:ext>
            </p:extLst>
          </p:nvPr>
        </p:nvGraphicFramePr>
        <p:xfrm>
          <a:off x="15386050" y="13612813"/>
          <a:ext cx="6200775" cy="390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" name="Equation" r:id="rId14" imgW="2501640" imgH="1218960" progId="Equation.3">
                  <p:embed/>
                </p:oleObj>
              </mc:Choice>
              <mc:Fallback>
                <p:oleObj name="Equation" r:id="rId14" imgW="2501640" imgH="1218960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86050" y="13612813"/>
                        <a:ext cx="6200775" cy="3906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733345" y="35794395"/>
            <a:ext cx="1034748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000" dirty="0" smtClean="0">
                <a:solidFill>
                  <a:srgbClr val="0066FF"/>
                </a:solidFill>
              </a:rPr>
              <a:t>Time-domain </a:t>
            </a:r>
            <a:r>
              <a:rPr lang="en-US" sz="4000" dirty="0">
                <a:solidFill>
                  <a:srgbClr val="0066FF"/>
                </a:solidFill>
              </a:rPr>
              <a:t>simulations by  offering sensitivities to design quantities and basis for control </a:t>
            </a:r>
            <a:r>
              <a:rPr lang="en-US" sz="4000" dirty="0" smtClean="0">
                <a:solidFill>
                  <a:srgbClr val="0066FF"/>
                </a:solidFill>
              </a:rPr>
              <a:t>design</a:t>
            </a:r>
            <a:endParaRPr lang="en-US" sz="4000" dirty="0">
              <a:solidFill>
                <a:srgbClr val="0066FF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000" dirty="0" smtClean="0">
                <a:solidFill>
                  <a:srgbClr val="CC00CC"/>
                </a:solidFill>
              </a:rPr>
              <a:t>Robust </a:t>
            </a:r>
            <a:r>
              <a:rPr lang="en-US" sz="4000" dirty="0">
                <a:solidFill>
                  <a:srgbClr val="CC00CC"/>
                </a:solidFill>
              </a:rPr>
              <a:t>control design methods by exploiting simplicity of energy flow and dissipation as a basis for effective </a:t>
            </a:r>
            <a:r>
              <a:rPr lang="en-US" sz="4000" dirty="0" smtClean="0">
                <a:solidFill>
                  <a:srgbClr val="CC00CC"/>
                </a:solidFill>
              </a:rPr>
              <a:t>design</a:t>
            </a:r>
            <a:endParaRPr lang="en-US" sz="4000" dirty="0" smtClean="0">
              <a:solidFill>
                <a:srgbClr val="CC00CC"/>
              </a:solidFill>
            </a:endParaRPr>
          </a:p>
        </p:txBody>
      </p:sp>
      <p:sp>
        <p:nvSpPr>
          <p:cNvPr id="68" name="Rectangle 28"/>
          <p:cNvSpPr>
            <a:spLocks noChangeArrowheads="1"/>
          </p:cNvSpPr>
          <p:nvPr/>
        </p:nvSpPr>
        <p:spPr bwMode="auto">
          <a:xfrm>
            <a:off x="876516" y="9198099"/>
            <a:ext cx="121975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 Fig. 1 Schematic representation of </a:t>
            </a:r>
            <a:r>
              <a:rPr lang="en-US" altLang="en-US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3-stage </a:t>
            </a:r>
            <a:r>
              <a:rPr lang="en-US" alt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Solid state transformer (SST)</a:t>
            </a:r>
            <a:endParaRPr lang="en-US" altLang="en-US" sz="3200" dirty="0"/>
          </a:p>
        </p:txBody>
      </p:sp>
      <p:sp>
        <p:nvSpPr>
          <p:cNvPr id="69" name="Text Box 75"/>
          <p:cNvSpPr txBox="1">
            <a:spLocks noChangeArrowheads="1"/>
          </p:cNvSpPr>
          <p:nvPr/>
        </p:nvSpPr>
        <p:spPr bwMode="auto">
          <a:xfrm>
            <a:off x="1384862" y="19207585"/>
            <a:ext cx="86865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4389438" eaLnBrk="1" hangingPunct="1"/>
            <a:r>
              <a:rPr lang="en-US" altLang="en-US" sz="3200" dirty="0" smtClean="0"/>
              <a:t>Fig. 4 Bond graph interconnection for 3-stage SST</a:t>
            </a:r>
            <a:endParaRPr lang="en-US" alt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512290" y="9813991"/>
            <a:ext cx="150078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4000" dirty="0">
                <a:solidFill>
                  <a:srgbClr val="0066FF"/>
                </a:solidFill>
                <a:sym typeface="Wingdings" panose="05000000000000000000" pitchFamily="2" charset="2"/>
              </a:rPr>
              <a:t> </a:t>
            </a:r>
            <a:r>
              <a:rPr lang="en-US" sz="4000" dirty="0">
                <a:solidFill>
                  <a:srgbClr val="0066FF"/>
                </a:solidFill>
              </a:rPr>
              <a:t>PCHS model  obtained from bond graph is useful in</a:t>
            </a:r>
          </a:p>
          <a:p>
            <a:pPr marL="571500" indent="-571500" algn="just">
              <a:defRPr/>
            </a:pPr>
            <a:r>
              <a:rPr lang="en-US" sz="4000" dirty="0" smtClean="0">
                <a:solidFill>
                  <a:srgbClr val="0066FF"/>
                </a:solidFill>
              </a:rPr>
              <a:t>     study </a:t>
            </a:r>
            <a:r>
              <a:rPr lang="en-US" sz="4000" dirty="0">
                <a:solidFill>
                  <a:srgbClr val="0066FF"/>
                </a:solidFill>
              </a:rPr>
              <a:t>of nonlinear behavior, stability analysis and to design PI controller  and passivity </a:t>
            </a:r>
            <a:r>
              <a:rPr lang="en-US" sz="4000" dirty="0" smtClean="0">
                <a:solidFill>
                  <a:srgbClr val="0066FF"/>
                </a:solidFill>
              </a:rPr>
              <a:t>based</a:t>
            </a:r>
          </a:p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000" dirty="0">
                <a:solidFill>
                  <a:srgbClr val="CC00CC"/>
                </a:solidFill>
              </a:rPr>
              <a:t>Power stabilization of interconnected 3-stage SST via Energy shaping </a:t>
            </a:r>
            <a:r>
              <a:rPr lang="en-US" sz="4000" dirty="0" smtClean="0">
                <a:solidFill>
                  <a:srgbClr val="CC00CC"/>
                </a:solidFill>
              </a:rPr>
              <a:t>control</a:t>
            </a:r>
            <a:endParaRPr lang="en-US" sz="4000" dirty="0">
              <a:solidFill>
                <a:srgbClr val="CC00CC"/>
              </a:solidFill>
            </a:endParaRPr>
          </a:p>
        </p:txBody>
      </p:sp>
      <p:sp>
        <p:nvSpPr>
          <p:cNvPr id="73" name="Text Box 75"/>
          <p:cNvSpPr txBox="1">
            <a:spLocks noChangeArrowheads="1"/>
          </p:cNvSpPr>
          <p:nvPr/>
        </p:nvSpPr>
        <p:spPr bwMode="auto">
          <a:xfrm>
            <a:off x="6361431" y="22308403"/>
            <a:ext cx="387807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4389438"/>
            <a:r>
              <a:rPr lang="en-US" altLang="en-US" sz="3200" dirty="0" smtClean="0"/>
              <a:t>Fig. 5 PI controller in Bond graph domain</a:t>
            </a:r>
            <a:endParaRPr lang="en-US" altLang="en-US" sz="3200" dirty="0"/>
          </a:p>
        </p:txBody>
      </p:sp>
      <p:sp>
        <p:nvSpPr>
          <p:cNvPr id="74" name="TextBox 73"/>
          <p:cNvSpPr txBox="1"/>
          <p:nvPr/>
        </p:nvSpPr>
        <p:spPr>
          <a:xfrm>
            <a:off x="9487566" y="29566082"/>
            <a:ext cx="6765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Fig. 9 Output voltage across LVDC link for DAB</a:t>
            </a:r>
            <a:endParaRPr lang="en-US" sz="3600" dirty="0"/>
          </a:p>
        </p:txBody>
      </p:sp>
      <p:sp>
        <p:nvSpPr>
          <p:cNvPr id="75" name="TextBox 74"/>
          <p:cNvSpPr txBox="1"/>
          <p:nvPr/>
        </p:nvSpPr>
        <p:spPr>
          <a:xfrm>
            <a:off x="17825030" y="29390872"/>
            <a:ext cx="6318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Fig. 10 Output voltage across filter capacitor of inverter </a:t>
            </a:r>
            <a:endParaRPr lang="en-US" sz="3600" dirty="0"/>
          </a:p>
        </p:txBody>
      </p:sp>
      <p:sp>
        <p:nvSpPr>
          <p:cNvPr id="76" name="TextBox 75"/>
          <p:cNvSpPr txBox="1"/>
          <p:nvPr/>
        </p:nvSpPr>
        <p:spPr>
          <a:xfrm>
            <a:off x="22832981" y="25512033"/>
            <a:ext cx="9582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66FF"/>
                </a:solidFill>
              </a:rPr>
              <a:t>Performance of 3-stage SST for load change </a:t>
            </a:r>
            <a:endParaRPr lang="en-US" sz="4000" dirty="0">
              <a:solidFill>
                <a:srgbClr val="0066FF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205550" y="25251775"/>
            <a:ext cx="11731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66FF"/>
                </a:solidFill>
              </a:rPr>
              <a:t>SST Bond graph model validation through simulation</a:t>
            </a:r>
            <a:endParaRPr lang="en-US" sz="4000" dirty="0">
              <a:solidFill>
                <a:srgbClr val="0066FF"/>
              </a:solidFill>
            </a:endParaRPr>
          </a:p>
        </p:txBody>
      </p:sp>
      <p:pic>
        <p:nvPicPr>
          <p:cNvPr id="1074" name="Picture 50" descr="F:\project\port_hamiltonian\poster\bg_rect_pi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1669658" y="19164570"/>
            <a:ext cx="6656121" cy="4089237"/>
          </a:xfrm>
          <a:prstGeom prst="rect">
            <a:avLst/>
          </a:prstGeom>
          <a:noFill/>
        </p:spPr>
      </p:pic>
      <p:pic>
        <p:nvPicPr>
          <p:cNvPr id="1077" name="Picture 53" descr="F:\project\port_hamiltonian\poster\sst_bg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31310" y="16693827"/>
            <a:ext cx="12289987" cy="2275526"/>
          </a:xfrm>
          <a:prstGeom prst="rect">
            <a:avLst/>
          </a:prstGeom>
          <a:noFill/>
        </p:spPr>
      </p:pic>
      <p:pic>
        <p:nvPicPr>
          <p:cNvPr id="1073" name="Picture 49" descr="F:\project\port_hamiltonian\Simulink SST PCHS\Inverter\Vcfi1_inv_postr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5294856" y="35619376"/>
            <a:ext cx="5972606" cy="3324769"/>
          </a:xfrm>
          <a:prstGeom prst="rect">
            <a:avLst/>
          </a:prstGeom>
          <a:noFill/>
        </p:spPr>
      </p:pic>
      <p:sp>
        <p:nvSpPr>
          <p:cNvPr id="65" name="TextBox 64"/>
          <p:cNvSpPr txBox="1"/>
          <p:nvPr/>
        </p:nvSpPr>
        <p:spPr>
          <a:xfrm>
            <a:off x="15479947" y="17376316"/>
            <a:ext cx="1171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latin typeface="+mj-lt"/>
                <a:cs typeface="Times New Roman" pitchFamily="18" charset="0"/>
              </a:rPr>
              <a:t>R=R</a:t>
            </a:r>
            <a:r>
              <a:rPr lang="en-US" sz="4000" i="1" baseline="30000" dirty="0" smtClean="0">
                <a:latin typeface="+mj-lt"/>
                <a:cs typeface="Times New Roman" pitchFamily="18" charset="0"/>
              </a:rPr>
              <a:t>T</a:t>
            </a:r>
            <a:endParaRPr lang="en-US" sz="4000" i="1" dirty="0">
              <a:latin typeface="+mj-lt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641054" y="17374721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latin typeface="+mj-lt"/>
                <a:cs typeface="Times New Roman" pitchFamily="18" charset="0"/>
              </a:rPr>
              <a:t>J=-J</a:t>
            </a:r>
            <a:r>
              <a:rPr lang="en-US" sz="4000" i="1" baseline="30000" dirty="0" smtClean="0">
                <a:latin typeface="+mj-lt"/>
                <a:cs typeface="Times New Roman" pitchFamily="18" charset="0"/>
              </a:rPr>
              <a:t>T</a:t>
            </a:r>
            <a:endParaRPr lang="en-US" sz="4000" i="1" dirty="0">
              <a:latin typeface="+mj-lt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2827001" y="17994216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j-lt"/>
              </a:rPr>
              <a:t>g=interconnection matrix, Q= matrix containing storage elements, u=input</a:t>
            </a:r>
            <a:endParaRPr lang="en-US" sz="3600" dirty="0">
              <a:latin typeface="+mj-lt"/>
            </a:endParaRPr>
          </a:p>
        </p:txBody>
      </p:sp>
      <p:sp>
        <p:nvSpPr>
          <p:cNvPr id="72" name="Rectangle 28"/>
          <p:cNvSpPr>
            <a:spLocks noChangeArrowheads="1"/>
          </p:cNvSpPr>
          <p:nvPr/>
        </p:nvSpPr>
        <p:spPr bwMode="auto">
          <a:xfrm>
            <a:off x="18187952" y="5176371"/>
            <a:ext cx="23941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en-US" sz="3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Features </a:t>
            </a:r>
            <a:endParaRPr lang="en-US" altLang="en-US" sz="4000" b="1" dirty="0"/>
          </a:p>
        </p:txBody>
      </p:sp>
      <p:sp>
        <p:nvSpPr>
          <p:cNvPr id="79" name="Text Box 75"/>
          <p:cNvSpPr txBox="1">
            <a:spLocks noChangeArrowheads="1"/>
          </p:cNvSpPr>
          <p:nvPr/>
        </p:nvSpPr>
        <p:spPr bwMode="auto">
          <a:xfrm>
            <a:off x="1034163" y="20375599"/>
            <a:ext cx="69626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defTabSz="4389438" eaLnBrk="1" hangingPunct="1"/>
            <a:r>
              <a:rPr lang="en-US" altLang="en-US" sz="3600" b="1" dirty="0" smtClean="0"/>
              <a:t>Design of PI controller using  BG   </a:t>
            </a:r>
            <a:endParaRPr lang="en-US" altLang="en-US" sz="36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9877881" y="13038461"/>
            <a:ext cx="7553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PCHS formulation of SST</a:t>
            </a:r>
            <a:endParaRPr lang="en-US" sz="5400" b="1" dirty="0"/>
          </a:p>
        </p:txBody>
      </p:sp>
      <p:grpSp>
        <p:nvGrpSpPr>
          <p:cNvPr id="16" name="Group 93"/>
          <p:cNvGrpSpPr>
            <a:grpSpLocks noChangeAspect="1"/>
          </p:cNvGrpSpPr>
          <p:nvPr/>
        </p:nvGrpSpPr>
        <p:grpSpPr bwMode="auto">
          <a:xfrm>
            <a:off x="1001713" y="5451475"/>
            <a:ext cx="14101762" cy="3622675"/>
            <a:chOff x="631" y="3434"/>
            <a:chExt cx="8883" cy="2282"/>
          </a:xfrm>
        </p:grpSpPr>
        <p:sp>
          <p:nvSpPr>
            <p:cNvPr id="20" name="AutoShape 92"/>
            <p:cNvSpPr>
              <a:spLocks noChangeAspect="1" noChangeArrowheads="1" noTextEdit="1"/>
            </p:cNvSpPr>
            <p:nvPr/>
          </p:nvSpPr>
          <p:spPr bwMode="auto">
            <a:xfrm>
              <a:off x="631" y="3434"/>
              <a:ext cx="8883" cy="2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94"/>
            <p:cNvGrpSpPr>
              <a:grpSpLocks/>
            </p:cNvGrpSpPr>
            <p:nvPr/>
          </p:nvGrpSpPr>
          <p:grpSpPr bwMode="auto">
            <a:xfrm>
              <a:off x="665" y="3491"/>
              <a:ext cx="8822" cy="2116"/>
              <a:chOff x="665" y="3491"/>
              <a:chExt cx="8822" cy="2116"/>
            </a:xfrm>
          </p:grpSpPr>
          <p:sp>
            <p:nvSpPr>
              <p:cNvPr id="47" name="Freeform 94"/>
              <p:cNvSpPr>
                <a:spLocks/>
              </p:cNvSpPr>
              <p:nvPr/>
            </p:nvSpPr>
            <p:spPr bwMode="auto">
              <a:xfrm>
                <a:off x="7151" y="3820"/>
                <a:ext cx="535" cy="1739"/>
              </a:xfrm>
              <a:custGeom>
                <a:avLst/>
                <a:gdLst>
                  <a:gd name="T0" fmla="*/ 374 w 748"/>
                  <a:gd name="T1" fmla="*/ 2419 h 2419"/>
                  <a:gd name="T2" fmla="*/ 748 w 748"/>
                  <a:gd name="T3" fmla="*/ 2045 h 2419"/>
                  <a:gd name="T4" fmla="*/ 748 w 748"/>
                  <a:gd name="T5" fmla="*/ 2045 h 2419"/>
                  <a:gd name="T6" fmla="*/ 748 w 748"/>
                  <a:gd name="T7" fmla="*/ 374 h 2419"/>
                  <a:gd name="T8" fmla="*/ 374 w 748"/>
                  <a:gd name="T9" fmla="*/ 0 h 2419"/>
                  <a:gd name="T10" fmla="*/ 0 w 748"/>
                  <a:gd name="T11" fmla="*/ 374 h 2419"/>
                  <a:gd name="T12" fmla="*/ 0 w 748"/>
                  <a:gd name="T13" fmla="*/ 374 h 2419"/>
                  <a:gd name="T14" fmla="*/ 0 w 748"/>
                  <a:gd name="T15" fmla="*/ 2045 h 2419"/>
                  <a:gd name="T16" fmla="*/ 374 w 748"/>
                  <a:gd name="T17" fmla="*/ 2419 h 2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8" h="2419">
                    <a:moveTo>
                      <a:pt x="374" y="2419"/>
                    </a:moveTo>
                    <a:cubicBezTo>
                      <a:pt x="581" y="2419"/>
                      <a:pt x="748" y="2251"/>
                      <a:pt x="748" y="2045"/>
                    </a:cubicBezTo>
                    <a:cubicBezTo>
                      <a:pt x="748" y="2045"/>
                      <a:pt x="748" y="2045"/>
                      <a:pt x="748" y="2045"/>
                    </a:cubicBezTo>
                    <a:lnTo>
                      <a:pt x="748" y="374"/>
                    </a:lnTo>
                    <a:cubicBezTo>
                      <a:pt x="748" y="167"/>
                      <a:pt x="581" y="0"/>
                      <a:pt x="374" y="0"/>
                    </a:cubicBezTo>
                    <a:cubicBezTo>
                      <a:pt x="168" y="0"/>
                      <a:pt x="0" y="167"/>
                      <a:pt x="0" y="374"/>
                    </a:cubicBezTo>
                    <a:lnTo>
                      <a:pt x="0" y="374"/>
                    </a:lnTo>
                    <a:lnTo>
                      <a:pt x="0" y="2045"/>
                    </a:lnTo>
                    <a:cubicBezTo>
                      <a:pt x="0" y="2251"/>
                      <a:pt x="168" y="2419"/>
                      <a:pt x="374" y="24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95"/>
              <p:cNvSpPr>
                <a:spLocks noEditPoints="1"/>
              </p:cNvSpPr>
              <p:nvPr/>
            </p:nvSpPr>
            <p:spPr bwMode="auto">
              <a:xfrm>
                <a:off x="7134" y="3804"/>
                <a:ext cx="570" cy="1772"/>
              </a:xfrm>
              <a:custGeom>
                <a:avLst/>
                <a:gdLst>
                  <a:gd name="T0" fmla="*/ 396 w 797"/>
                  <a:gd name="T1" fmla="*/ 2420 h 2466"/>
                  <a:gd name="T2" fmla="*/ 538 w 797"/>
                  <a:gd name="T3" fmla="*/ 2391 h 2466"/>
                  <a:gd name="T4" fmla="*/ 593 w 797"/>
                  <a:gd name="T5" fmla="*/ 2361 h 2466"/>
                  <a:gd name="T6" fmla="*/ 677 w 797"/>
                  <a:gd name="T7" fmla="*/ 2351 h 2466"/>
                  <a:gd name="T8" fmla="*/ 556 w 797"/>
                  <a:gd name="T9" fmla="*/ 2434 h 2466"/>
                  <a:gd name="T10" fmla="*/ 477 w 797"/>
                  <a:gd name="T11" fmla="*/ 2457 h 2466"/>
                  <a:gd name="T12" fmla="*/ 367 w 797"/>
                  <a:gd name="T13" fmla="*/ 2462 h 2466"/>
                  <a:gd name="T14" fmla="*/ 743 w 797"/>
                  <a:gd name="T15" fmla="*/ 2129 h 2466"/>
                  <a:gd name="T16" fmla="*/ 795 w 797"/>
                  <a:gd name="T17" fmla="*/ 2071 h 2466"/>
                  <a:gd name="T18" fmla="*/ 743 w 797"/>
                  <a:gd name="T19" fmla="*/ 2129 h 2466"/>
                  <a:gd name="T20" fmla="*/ 772 w 797"/>
                  <a:gd name="T21" fmla="*/ 1786 h 2466"/>
                  <a:gd name="T22" fmla="*/ 772 w 797"/>
                  <a:gd name="T23" fmla="*/ 2092 h 2466"/>
                  <a:gd name="T24" fmla="*/ 749 w 797"/>
                  <a:gd name="T25" fmla="*/ 1256 h 2466"/>
                  <a:gd name="T26" fmla="*/ 796 w 797"/>
                  <a:gd name="T27" fmla="*/ 1578 h 2466"/>
                  <a:gd name="T28" fmla="*/ 749 w 797"/>
                  <a:gd name="T29" fmla="*/ 1025 h 2466"/>
                  <a:gd name="T30" fmla="*/ 796 w 797"/>
                  <a:gd name="T31" fmla="*/ 703 h 2466"/>
                  <a:gd name="T32" fmla="*/ 749 w 797"/>
                  <a:gd name="T33" fmla="*/ 1025 h 2466"/>
                  <a:gd name="T34" fmla="*/ 742 w 797"/>
                  <a:gd name="T35" fmla="*/ 324 h 2466"/>
                  <a:gd name="T36" fmla="*/ 723 w 797"/>
                  <a:gd name="T37" fmla="*/ 263 h 2466"/>
                  <a:gd name="T38" fmla="*/ 674 w 797"/>
                  <a:gd name="T39" fmla="*/ 183 h 2466"/>
                  <a:gd name="T40" fmla="*/ 726 w 797"/>
                  <a:gd name="T41" fmla="*/ 174 h 2466"/>
                  <a:gd name="T42" fmla="*/ 766 w 797"/>
                  <a:gd name="T43" fmla="*/ 245 h 2466"/>
                  <a:gd name="T44" fmla="*/ 796 w 797"/>
                  <a:gd name="T45" fmla="*/ 397 h 2466"/>
                  <a:gd name="T46" fmla="*/ 749 w 797"/>
                  <a:gd name="T47" fmla="*/ 473 h 2466"/>
                  <a:gd name="T48" fmla="*/ 472 w 797"/>
                  <a:gd name="T49" fmla="*/ 54 h 2466"/>
                  <a:gd name="T50" fmla="*/ 326 w 797"/>
                  <a:gd name="T51" fmla="*/ 54 h 2466"/>
                  <a:gd name="T52" fmla="*/ 265 w 797"/>
                  <a:gd name="T53" fmla="*/ 73 h 2466"/>
                  <a:gd name="T54" fmla="*/ 185 w 797"/>
                  <a:gd name="T55" fmla="*/ 64 h 2466"/>
                  <a:gd name="T56" fmla="*/ 317 w 797"/>
                  <a:gd name="T57" fmla="*/ 9 h 2466"/>
                  <a:gd name="T58" fmla="*/ 401 w 797"/>
                  <a:gd name="T59" fmla="*/ 1 h 2466"/>
                  <a:gd name="T60" fmla="*/ 512 w 797"/>
                  <a:gd name="T61" fmla="*/ 19 h 2466"/>
                  <a:gd name="T62" fmla="*/ 74 w 797"/>
                  <a:gd name="T63" fmla="*/ 265 h 2466"/>
                  <a:gd name="T64" fmla="*/ 47 w 797"/>
                  <a:gd name="T65" fmla="*/ 400 h 2466"/>
                  <a:gd name="T66" fmla="*/ 10 w 797"/>
                  <a:gd name="T67" fmla="*/ 319 h 2466"/>
                  <a:gd name="T68" fmla="*/ 58 w 797"/>
                  <a:gd name="T69" fmla="*/ 236 h 2466"/>
                  <a:gd name="T70" fmla="*/ 48 w 797"/>
                  <a:gd name="T71" fmla="*/ 578 h 2466"/>
                  <a:gd name="T72" fmla="*/ 1 w 797"/>
                  <a:gd name="T73" fmla="*/ 397 h 2466"/>
                  <a:gd name="T74" fmla="*/ 48 w 797"/>
                  <a:gd name="T75" fmla="*/ 808 h 2466"/>
                  <a:gd name="T76" fmla="*/ 1 w 797"/>
                  <a:gd name="T77" fmla="*/ 1130 h 2466"/>
                  <a:gd name="T78" fmla="*/ 48 w 797"/>
                  <a:gd name="T79" fmla="*/ 808 h 2466"/>
                  <a:gd name="T80" fmla="*/ 24 w 797"/>
                  <a:gd name="T81" fmla="*/ 1706 h 2466"/>
                  <a:gd name="T82" fmla="*/ 24 w 797"/>
                  <a:gd name="T83" fmla="*/ 1338 h 2466"/>
                  <a:gd name="T84" fmla="*/ 48 w 797"/>
                  <a:gd name="T85" fmla="*/ 2068 h 2466"/>
                  <a:gd name="T86" fmla="*/ 76 w 797"/>
                  <a:gd name="T87" fmla="*/ 2207 h 2466"/>
                  <a:gd name="T88" fmla="*/ 74 w 797"/>
                  <a:gd name="T89" fmla="*/ 2251 h 2466"/>
                  <a:gd name="T90" fmla="*/ 31 w 797"/>
                  <a:gd name="T91" fmla="*/ 2220 h 2466"/>
                  <a:gd name="T92" fmla="*/ 1 w 797"/>
                  <a:gd name="T93" fmla="*/ 2068 h 2466"/>
                  <a:gd name="T94" fmla="*/ 48 w 797"/>
                  <a:gd name="T95" fmla="*/ 1914 h 2466"/>
                  <a:gd name="T96" fmla="*/ 260 w 797"/>
                  <a:gd name="T97" fmla="*/ 2391 h 2466"/>
                  <a:gd name="T98" fmla="*/ 317 w 797"/>
                  <a:gd name="T99" fmla="*/ 2457 h 2466"/>
                  <a:gd name="T100" fmla="*/ 208 w 797"/>
                  <a:gd name="T101" fmla="*/ 2415 h 2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97" h="2466">
                    <a:moveTo>
                      <a:pt x="372" y="2416"/>
                    </a:moveTo>
                    <a:lnTo>
                      <a:pt x="401" y="2420"/>
                    </a:lnTo>
                    <a:lnTo>
                      <a:pt x="396" y="2420"/>
                    </a:lnTo>
                    <a:lnTo>
                      <a:pt x="472" y="2412"/>
                    </a:lnTo>
                    <a:lnTo>
                      <a:pt x="468" y="2412"/>
                    </a:lnTo>
                    <a:lnTo>
                      <a:pt x="538" y="2391"/>
                    </a:lnTo>
                    <a:lnTo>
                      <a:pt x="533" y="2393"/>
                    </a:lnTo>
                    <a:lnTo>
                      <a:pt x="596" y="2358"/>
                    </a:lnTo>
                    <a:lnTo>
                      <a:pt x="593" y="2361"/>
                    </a:lnTo>
                    <a:lnTo>
                      <a:pt x="648" y="2315"/>
                    </a:lnTo>
                    <a:cubicBezTo>
                      <a:pt x="658" y="2307"/>
                      <a:pt x="673" y="2309"/>
                      <a:pt x="681" y="2318"/>
                    </a:cubicBezTo>
                    <a:cubicBezTo>
                      <a:pt x="689" y="2328"/>
                      <a:pt x="687" y="2343"/>
                      <a:pt x="677" y="2351"/>
                    </a:cubicBezTo>
                    <a:lnTo>
                      <a:pt x="622" y="2396"/>
                    </a:lnTo>
                    <a:cubicBezTo>
                      <a:pt x="621" y="2397"/>
                      <a:pt x="620" y="2398"/>
                      <a:pt x="619" y="2399"/>
                    </a:cubicBezTo>
                    <a:lnTo>
                      <a:pt x="556" y="2434"/>
                    </a:lnTo>
                    <a:cubicBezTo>
                      <a:pt x="554" y="2434"/>
                      <a:pt x="553" y="2435"/>
                      <a:pt x="551" y="2436"/>
                    </a:cubicBezTo>
                    <a:lnTo>
                      <a:pt x="481" y="2457"/>
                    </a:lnTo>
                    <a:cubicBezTo>
                      <a:pt x="480" y="2457"/>
                      <a:pt x="478" y="2457"/>
                      <a:pt x="477" y="2457"/>
                    </a:cubicBezTo>
                    <a:lnTo>
                      <a:pt x="401" y="2465"/>
                    </a:lnTo>
                    <a:cubicBezTo>
                      <a:pt x="399" y="2466"/>
                      <a:pt x="398" y="2466"/>
                      <a:pt x="396" y="2465"/>
                    </a:cubicBezTo>
                    <a:lnTo>
                      <a:pt x="367" y="2462"/>
                    </a:lnTo>
                    <a:cubicBezTo>
                      <a:pt x="354" y="2461"/>
                      <a:pt x="345" y="2450"/>
                      <a:pt x="346" y="2437"/>
                    </a:cubicBezTo>
                    <a:cubicBezTo>
                      <a:pt x="348" y="2424"/>
                      <a:pt x="359" y="2415"/>
                      <a:pt x="372" y="2416"/>
                    </a:cubicBezTo>
                    <a:close/>
                    <a:moveTo>
                      <a:pt x="743" y="2129"/>
                    </a:moveTo>
                    <a:lnTo>
                      <a:pt x="750" y="2066"/>
                    </a:lnTo>
                    <a:cubicBezTo>
                      <a:pt x="751" y="2053"/>
                      <a:pt x="762" y="2044"/>
                      <a:pt x="775" y="2046"/>
                    </a:cubicBezTo>
                    <a:cubicBezTo>
                      <a:pt x="788" y="2047"/>
                      <a:pt x="797" y="2058"/>
                      <a:pt x="795" y="2071"/>
                    </a:cubicBezTo>
                    <a:lnTo>
                      <a:pt x="789" y="2134"/>
                    </a:lnTo>
                    <a:cubicBezTo>
                      <a:pt x="787" y="2146"/>
                      <a:pt x="776" y="2155"/>
                      <a:pt x="763" y="2154"/>
                    </a:cubicBezTo>
                    <a:cubicBezTo>
                      <a:pt x="751" y="2153"/>
                      <a:pt x="742" y="2141"/>
                      <a:pt x="743" y="2129"/>
                    </a:cubicBezTo>
                    <a:close/>
                    <a:moveTo>
                      <a:pt x="749" y="2068"/>
                    </a:moveTo>
                    <a:lnTo>
                      <a:pt x="749" y="1809"/>
                    </a:lnTo>
                    <a:cubicBezTo>
                      <a:pt x="749" y="1796"/>
                      <a:pt x="760" y="1786"/>
                      <a:pt x="772" y="1786"/>
                    </a:cubicBezTo>
                    <a:cubicBezTo>
                      <a:pt x="785" y="1786"/>
                      <a:pt x="796" y="1796"/>
                      <a:pt x="796" y="1809"/>
                    </a:cubicBezTo>
                    <a:lnTo>
                      <a:pt x="796" y="2068"/>
                    </a:lnTo>
                    <a:cubicBezTo>
                      <a:pt x="796" y="2081"/>
                      <a:pt x="785" y="2092"/>
                      <a:pt x="772" y="2092"/>
                    </a:cubicBezTo>
                    <a:cubicBezTo>
                      <a:pt x="760" y="2092"/>
                      <a:pt x="749" y="2081"/>
                      <a:pt x="749" y="2068"/>
                    </a:cubicBezTo>
                    <a:close/>
                    <a:moveTo>
                      <a:pt x="749" y="1578"/>
                    </a:moveTo>
                    <a:lnTo>
                      <a:pt x="749" y="1256"/>
                    </a:lnTo>
                    <a:cubicBezTo>
                      <a:pt x="749" y="1243"/>
                      <a:pt x="760" y="1233"/>
                      <a:pt x="772" y="1233"/>
                    </a:cubicBezTo>
                    <a:cubicBezTo>
                      <a:pt x="785" y="1233"/>
                      <a:pt x="796" y="1243"/>
                      <a:pt x="796" y="1256"/>
                    </a:cubicBezTo>
                    <a:lnTo>
                      <a:pt x="796" y="1578"/>
                    </a:lnTo>
                    <a:cubicBezTo>
                      <a:pt x="796" y="1591"/>
                      <a:pt x="785" y="1601"/>
                      <a:pt x="772" y="1601"/>
                    </a:cubicBezTo>
                    <a:cubicBezTo>
                      <a:pt x="760" y="1601"/>
                      <a:pt x="749" y="1591"/>
                      <a:pt x="749" y="1578"/>
                    </a:cubicBezTo>
                    <a:close/>
                    <a:moveTo>
                      <a:pt x="749" y="1025"/>
                    </a:moveTo>
                    <a:lnTo>
                      <a:pt x="749" y="703"/>
                    </a:lnTo>
                    <a:cubicBezTo>
                      <a:pt x="749" y="690"/>
                      <a:pt x="760" y="680"/>
                      <a:pt x="772" y="680"/>
                    </a:cubicBezTo>
                    <a:cubicBezTo>
                      <a:pt x="785" y="680"/>
                      <a:pt x="796" y="690"/>
                      <a:pt x="796" y="703"/>
                    </a:cubicBezTo>
                    <a:lnTo>
                      <a:pt x="796" y="1025"/>
                    </a:lnTo>
                    <a:cubicBezTo>
                      <a:pt x="796" y="1038"/>
                      <a:pt x="785" y="1049"/>
                      <a:pt x="772" y="1049"/>
                    </a:cubicBezTo>
                    <a:cubicBezTo>
                      <a:pt x="760" y="1049"/>
                      <a:pt x="749" y="1038"/>
                      <a:pt x="749" y="1025"/>
                    </a:cubicBezTo>
                    <a:close/>
                    <a:moveTo>
                      <a:pt x="749" y="473"/>
                    </a:moveTo>
                    <a:lnTo>
                      <a:pt x="749" y="397"/>
                    </a:lnTo>
                    <a:lnTo>
                      <a:pt x="742" y="324"/>
                    </a:lnTo>
                    <a:lnTo>
                      <a:pt x="742" y="328"/>
                    </a:lnTo>
                    <a:lnTo>
                      <a:pt x="721" y="258"/>
                    </a:lnTo>
                    <a:lnTo>
                      <a:pt x="723" y="263"/>
                    </a:lnTo>
                    <a:lnTo>
                      <a:pt x="688" y="200"/>
                    </a:lnTo>
                    <a:lnTo>
                      <a:pt x="691" y="203"/>
                    </a:lnTo>
                    <a:lnTo>
                      <a:pt x="674" y="183"/>
                    </a:lnTo>
                    <a:cubicBezTo>
                      <a:pt x="666" y="173"/>
                      <a:pt x="668" y="158"/>
                      <a:pt x="678" y="150"/>
                    </a:cubicBezTo>
                    <a:cubicBezTo>
                      <a:pt x="688" y="142"/>
                      <a:pt x="702" y="144"/>
                      <a:pt x="710" y="154"/>
                    </a:cubicBezTo>
                    <a:lnTo>
                      <a:pt x="726" y="174"/>
                    </a:lnTo>
                    <a:cubicBezTo>
                      <a:pt x="727" y="175"/>
                      <a:pt x="728" y="176"/>
                      <a:pt x="729" y="177"/>
                    </a:cubicBezTo>
                    <a:lnTo>
                      <a:pt x="764" y="240"/>
                    </a:lnTo>
                    <a:cubicBezTo>
                      <a:pt x="764" y="242"/>
                      <a:pt x="765" y="243"/>
                      <a:pt x="766" y="245"/>
                    </a:cubicBezTo>
                    <a:lnTo>
                      <a:pt x="787" y="315"/>
                    </a:lnTo>
                    <a:cubicBezTo>
                      <a:pt x="787" y="316"/>
                      <a:pt x="787" y="318"/>
                      <a:pt x="787" y="319"/>
                    </a:cubicBezTo>
                    <a:lnTo>
                      <a:pt x="796" y="397"/>
                    </a:lnTo>
                    <a:lnTo>
                      <a:pt x="796" y="473"/>
                    </a:lnTo>
                    <a:cubicBezTo>
                      <a:pt x="796" y="485"/>
                      <a:pt x="785" y="496"/>
                      <a:pt x="772" y="496"/>
                    </a:cubicBezTo>
                    <a:cubicBezTo>
                      <a:pt x="760" y="496"/>
                      <a:pt x="749" y="485"/>
                      <a:pt x="749" y="473"/>
                    </a:cubicBezTo>
                    <a:close/>
                    <a:moveTo>
                      <a:pt x="499" y="63"/>
                    </a:moveTo>
                    <a:lnTo>
                      <a:pt x="468" y="54"/>
                    </a:lnTo>
                    <a:lnTo>
                      <a:pt x="472" y="54"/>
                    </a:lnTo>
                    <a:lnTo>
                      <a:pt x="396" y="46"/>
                    </a:lnTo>
                    <a:lnTo>
                      <a:pt x="401" y="46"/>
                    </a:lnTo>
                    <a:lnTo>
                      <a:pt x="326" y="54"/>
                    </a:lnTo>
                    <a:lnTo>
                      <a:pt x="330" y="54"/>
                    </a:lnTo>
                    <a:lnTo>
                      <a:pt x="260" y="75"/>
                    </a:lnTo>
                    <a:lnTo>
                      <a:pt x="265" y="73"/>
                    </a:lnTo>
                    <a:lnTo>
                      <a:pt x="207" y="104"/>
                    </a:lnTo>
                    <a:cubicBezTo>
                      <a:pt x="196" y="110"/>
                      <a:pt x="182" y="106"/>
                      <a:pt x="176" y="95"/>
                    </a:cubicBezTo>
                    <a:cubicBezTo>
                      <a:pt x="170" y="84"/>
                      <a:pt x="174" y="70"/>
                      <a:pt x="185" y="64"/>
                    </a:cubicBezTo>
                    <a:lnTo>
                      <a:pt x="242" y="32"/>
                    </a:lnTo>
                    <a:cubicBezTo>
                      <a:pt x="244" y="31"/>
                      <a:pt x="245" y="31"/>
                      <a:pt x="247" y="30"/>
                    </a:cubicBezTo>
                    <a:lnTo>
                      <a:pt x="317" y="9"/>
                    </a:lnTo>
                    <a:cubicBezTo>
                      <a:pt x="318" y="9"/>
                      <a:pt x="320" y="9"/>
                      <a:pt x="321" y="9"/>
                    </a:cubicBezTo>
                    <a:lnTo>
                      <a:pt x="396" y="1"/>
                    </a:lnTo>
                    <a:cubicBezTo>
                      <a:pt x="398" y="0"/>
                      <a:pt x="399" y="0"/>
                      <a:pt x="401" y="1"/>
                    </a:cubicBezTo>
                    <a:lnTo>
                      <a:pt x="477" y="9"/>
                    </a:lnTo>
                    <a:cubicBezTo>
                      <a:pt x="478" y="9"/>
                      <a:pt x="480" y="9"/>
                      <a:pt x="481" y="9"/>
                    </a:cubicBezTo>
                    <a:lnTo>
                      <a:pt x="512" y="19"/>
                    </a:lnTo>
                    <a:cubicBezTo>
                      <a:pt x="524" y="22"/>
                      <a:pt x="531" y="35"/>
                      <a:pt x="528" y="47"/>
                    </a:cubicBezTo>
                    <a:cubicBezTo>
                      <a:pt x="524" y="60"/>
                      <a:pt x="511" y="67"/>
                      <a:pt x="499" y="63"/>
                    </a:cubicBezTo>
                    <a:close/>
                    <a:moveTo>
                      <a:pt x="74" y="265"/>
                    </a:moveTo>
                    <a:lnTo>
                      <a:pt x="55" y="328"/>
                    </a:lnTo>
                    <a:lnTo>
                      <a:pt x="55" y="324"/>
                    </a:lnTo>
                    <a:lnTo>
                      <a:pt x="47" y="400"/>
                    </a:lnTo>
                    <a:cubicBezTo>
                      <a:pt x="46" y="413"/>
                      <a:pt x="35" y="422"/>
                      <a:pt x="22" y="420"/>
                    </a:cubicBezTo>
                    <a:cubicBezTo>
                      <a:pt x="9" y="419"/>
                      <a:pt x="0" y="408"/>
                      <a:pt x="2" y="395"/>
                    </a:cubicBezTo>
                    <a:lnTo>
                      <a:pt x="10" y="319"/>
                    </a:lnTo>
                    <a:cubicBezTo>
                      <a:pt x="10" y="318"/>
                      <a:pt x="10" y="316"/>
                      <a:pt x="10" y="315"/>
                    </a:cubicBezTo>
                    <a:lnTo>
                      <a:pt x="29" y="252"/>
                    </a:lnTo>
                    <a:cubicBezTo>
                      <a:pt x="33" y="239"/>
                      <a:pt x="46" y="232"/>
                      <a:pt x="58" y="236"/>
                    </a:cubicBezTo>
                    <a:cubicBezTo>
                      <a:pt x="70" y="240"/>
                      <a:pt x="77" y="253"/>
                      <a:pt x="74" y="265"/>
                    </a:cubicBezTo>
                    <a:close/>
                    <a:moveTo>
                      <a:pt x="48" y="397"/>
                    </a:moveTo>
                    <a:lnTo>
                      <a:pt x="48" y="578"/>
                    </a:lnTo>
                    <a:cubicBezTo>
                      <a:pt x="48" y="590"/>
                      <a:pt x="37" y="601"/>
                      <a:pt x="24" y="601"/>
                    </a:cubicBezTo>
                    <a:cubicBezTo>
                      <a:pt x="12" y="601"/>
                      <a:pt x="1" y="590"/>
                      <a:pt x="1" y="578"/>
                    </a:cubicBezTo>
                    <a:lnTo>
                      <a:pt x="1" y="397"/>
                    </a:lnTo>
                    <a:cubicBezTo>
                      <a:pt x="1" y="385"/>
                      <a:pt x="12" y="374"/>
                      <a:pt x="24" y="374"/>
                    </a:cubicBezTo>
                    <a:cubicBezTo>
                      <a:pt x="37" y="374"/>
                      <a:pt x="48" y="385"/>
                      <a:pt x="48" y="397"/>
                    </a:cubicBezTo>
                    <a:close/>
                    <a:moveTo>
                      <a:pt x="48" y="808"/>
                    </a:moveTo>
                    <a:lnTo>
                      <a:pt x="48" y="1130"/>
                    </a:lnTo>
                    <a:cubicBezTo>
                      <a:pt x="48" y="1143"/>
                      <a:pt x="37" y="1154"/>
                      <a:pt x="24" y="1154"/>
                    </a:cubicBezTo>
                    <a:cubicBezTo>
                      <a:pt x="12" y="1154"/>
                      <a:pt x="1" y="1143"/>
                      <a:pt x="1" y="1130"/>
                    </a:cubicBezTo>
                    <a:lnTo>
                      <a:pt x="1" y="808"/>
                    </a:lnTo>
                    <a:cubicBezTo>
                      <a:pt x="1" y="795"/>
                      <a:pt x="12" y="785"/>
                      <a:pt x="24" y="785"/>
                    </a:cubicBezTo>
                    <a:cubicBezTo>
                      <a:pt x="37" y="785"/>
                      <a:pt x="48" y="795"/>
                      <a:pt x="48" y="808"/>
                    </a:cubicBezTo>
                    <a:close/>
                    <a:moveTo>
                      <a:pt x="48" y="1361"/>
                    </a:moveTo>
                    <a:lnTo>
                      <a:pt x="48" y="1683"/>
                    </a:lnTo>
                    <a:cubicBezTo>
                      <a:pt x="48" y="1696"/>
                      <a:pt x="37" y="1706"/>
                      <a:pt x="24" y="1706"/>
                    </a:cubicBezTo>
                    <a:cubicBezTo>
                      <a:pt x="12" y="1706"/>
                      <a:pt x="1" y="1696"/>
                      <a:pt x="1" y="1683"/>
                    </a:cubicBezTo>
                    <a:lnTo>
                      <a:pt x="1" y="1361"/>
                    </a:lnTo>
                    <a:cubicBezTo>
                      <a:pt x="1" y="1348"/>
                      <a:pt x="12" y="1338"/>
                      <a:pt x="24" y="1338"/>
                    </a:cubicBezTo>
                    <a:cubicBezTo>
                      <a:pt x="37" y="1338"/>
                      <a:pt x="48" y="1348"/>
                      <a:pt x="48" y="1361"/>
                    </a:cubicBezTo>
                    <a:close/>
                    <a:moveTo>
                      <a:pt x="48" y="1914"/>
                    </a:moveTo>
                    <a:lnTo>
                      <a:pt x="48" y="2068"/>
                    </a:lnTo>
                    <a:lnTo>
                      <a:pt x="55" y="2141"/>
                    </a:lnTo>
                    <a:lnTo>
                      <a:pt x="55" y="2137"/>
                    </a:lnTo>
                    <a:lnTo>
                      <a:pt x="76" y="2207"/>
                    </a:lnTo>
                    <a:lnTo>
                      <a:pt x="74" y="2202"/>
                    </a:lnTo>
                    <a:lnTo>
                      <a:pt x="83" y="2219"/>
                    </a:lnTo>
                    <a:cubicBezTo>
                      <a:pt x="89" y="2231"/>
                      <a:pt x="85" y="2245"/>
                      <a:pt x="74" y="2251"/>
                    </a:cubicBezTo>
                    <a:cubicBezTo>
                      <a:pt x="63" y="2257"/>
                      <a:pt x="49" y="2253"/>
                      <a:pt x="43" y="2242"/>
                    </a:cubicBezTo>
                    <a:lnTo>
                      <a:pt x="33" y="2225"/>
                    </a:lnTo>
                    <a:cubicBezTo>
                      <a:pt x="32" y="2223"/>
                      <a:pt x="32" y="2222"/>
                      <a:pt x="31" y="2220"/>
                    </a:cubicBezTo>
                    <a:lnTo>
                      <a:pt x="10" y="2150"/>
                    </a:lnTo>
                    <a:cubicBezTo>
                      <a:pt x="10" y="2149"/>
                      <a:pt x="10" y="2147"/>
                      <a:pt x="10" y="2146"/>
                    </a:cubicBezTo>
                    <a:lnTo>
                      <a:pt x="1" y="2068"/>
                    </a:lnTo>
                    <a:lnTo>
                      <a:pt x="1" y="1914"/>
                    </a:lnTo>
                    <a:cubicBezTo>
                      <a:pt x="1" y="1901"/>
                      <a:pt x="12" y="1891"/>
                      <a:pt x="24" y="1891"/>
                    </a:cubicBezTo>
                    <a:cubicBezTo>
                      <a:pt x="37" y="1891"/>
                      <a:pt x="48" y="1901"/>
                      <a:pt x="48" y="1914"/>
                    </a:cubicBezTo>
                    <a:close/>
                    <a:moveTo>
                      <a:pt x="230" y="2374"/>
                    </a:moveTo>
                    <a:lnTo>
                      <a:pt x="265" y="2393"/>
                    </a:lnTo>
                    <a:lnTo>
                      <a:pt x="260" y="2391"/>
                    </a:lnTo>
                    <a:lnTo>
                      <a:pt x="330" y="2412"/>
                    </a:lnTo>
                    <a:cubicBezTo>
                      <a:pt x="342" y="2416"/>
                      <a:pt x="349" y="2429"/>
                      <a:pt x="346" y="2441"/>
                    </a:cubicBezTo>
                    <a:cubicBezTo>
                      <a:pt x="342" y="2453"/>
                      <a:pt x="329" y="2460"/>
                      <a:pt x="317" y="2457"/>
                    </a:cubicBezTo>
                    <a:lnTo>
                      <a:pt x="247" y="2436"/>
                    </a:lnTo>
                    <a:cubicBezTo>
                      <a:pt x="245" y="2435"/>
                      <a:pt x="244" y="2434"/>
                      <a:pt x="242" y="2434"/>
                    </a:cubicBezTo>
                    <a:lnTo>
                      <a:pt x="208" y="2415"/>
                    </a:lnTo>
                    <a:cubicBezTo>
                      <a:pt x="197" y="2409"/>
                      <a:pt x="193" y="2395"/>
                      <a:pt x="199" y="2383"/>
                    </a:cubicBezTo>
                    <a:cubicBezTo>
                      <a:pt x="205" y="2372"/>
                      <a:pt x="219" y="2368"/>
                      <a:pt x="230" y="23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17463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96"/>
              <p:cNvSpPr>
                <a:spLocks/>
              </p:cNvSpPr>
              <p:nvPr/>
            </p:nvSpPr>
            <p:spPr bwMode="auto">
              <a:xfrm>
                <a:off x="4137" y="3834"/>
                <a:ext cx="535" cy="1739"/>
              </a:xfrm>
              <a:custGeom>
                <a:avLst/>
                <a:gdLst>
                  <a:gd name="T0" fmla="*/ 374 w 748"/>
                  <a:gd name="T1" fmla="*/ 2419 h 2419"/>
                  <a:gd name="T2" fmla="*/ 748 w 748"/>
                  <a:gd name="T3" fmla="*/ 2045 h 2419"/>
                  <a:gd name="T4" fmla="*/ 748 w 748"/>
                  <a:gd name="T5" fmla="*/ 2045 h 2419"/>
                  <a:gd name="T6" fmla="*/ 748 w 748"/>
                  <a:gd name="T7" fmla="*/ 374 h 2419"/>
                  <a:gd name="T8" fmla="*/ 374 w 748"/>
                  <a:gd name="T9" fmla="*/ 0 h 2419"/>
                  <a:gd name="T10" fmla="*/ 0 w 748"/>
                  <a:gd name="T11" fmla="*/ 374 h 2419"/>
                  <a:gd name="T12" fmla="*/ 0 w 748"/>
                  <a:gd name="T13" fmla="*/ 374 h 2419"/>
                  <a:gd name="T14" fmla="*/ 0 w 748"/>
                  <a:gd name="T15" fmla="*/ 2045 h 2419"/>
                  <a:gd name="T16" fmla="*/ 374 w 748"/>
                  <a:gd name="T17" fmla="*/ 2419 h 2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8" h="2419">
                    <a:moveTo>
                      <a:pt x="374" y="2419"/>
                    </a:moveTo>
                    <a:cubicBezTo>
                      <a:pt x="581" y="2419"/>
                      <a:pt x="748" y="2252"/>
                      <a:pt x="748" y="2045"/>
                    </a:cubicBezTo>
                    <a:cubicBezTo>
                      <a:pt x="748" y="2045"/>
                      <a:pt x="748" y="2045"/>
                      <a:pt x="748" y="2045"/>
                    </a:cubicBezTo>
                    <a:lnTo>
                      <a:pt x="748" y="374"/>
                    </a:lnTo>
                    <a:cubicBezTo>
                      <a:pt x="748" y="168"/>
                      <a:pt x="581" y="0"/>
                      <a:pt x="374" y="0"/>
                    </a:cubicBezTo>
                    <a:cubicBezTo>
                      <a:pt x="168" y="0"/>
                      <a:pt x="0" y="168"/>
                      <a:pt x="0" y="374"/>
                    </a:cubicBezTo>
                    <a:lnTo>
                      <a:pt x="0" y="374"/>
                    </a:lnTo>
                    <a:lnTo>
                      <a:pt x="0" y="2045"/>
                    </a:lnTo>
                    <a:cubicBezTo>
                      <a:pt x="0" y="2252"/>
                      <a:pt x="168" y="2419"/>
                      <a:pt x="374" y="24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97"/>
              <p:cNvSpPr>
                <a:spLocks noEditPoints="1"/>
              </p:cNvSpPr>
              <p:nvPr/>
            </p:nvSpPr>
            <p:spPr bwMode="auto">
              <a:xfrm>
                <a:off x="4120" y="3817"/>
                <a:ext cx="570" cy="1773"/>
              </a:xfrm>
              <a:custGeom>
                <a:avLst/>
                <a:gdLst>
                  <a:gd name="T0" fmla="*/ 396 w 797"/>
                  <a:gd name="T1" fmla="*/ 2420 h 2466"/>
                  <a:gd name="T2" fmla="*/ 538 w 797"/>
                  <a:gd name="T3" fmla="*/ 2391 h 2466"/>
                  <a:gd name="T4" fmla="*/ 593 w 797"/>
                  <a:gd name="T5" fmla="*/ 2361 h 2466"/>
                  <a:gd name="T6" fmla="*/ 678 w 797"/>
                  <a:gd name="T7" fmla="*/ 2352 h 2466"/>
                  <a:gd name="T8" fmla="*/ 556 w 797"/>
                  <a:gd name="T9" fmla="*/ 2434 h 2466"/>
                  <a:gd name="T10" fmla="*/ 477 w 797"/>
                  <a:gd name="T11" fmla="*/ 2457 h 2466"/>
                  <a:gd name="T12" fmla="*/ 367 w 797"/>
                  <a:gd name="T13" fmla="*/ 2462 h 2466"/>
                  <a:gd name="T14" fmla="*/ 743 w 797"/>
                  <a:gd name="T15" fmla="*/ 2129 h 2466"/>
                  <a:gd name="T16" fmla="*/ 795 w 797"/>
                  <a:gd name="T17" fmla="*/ 2071 h 2466"/>
                  <a:gd name="T18" fmla="*/ 743 w 797"/>
                  <a:gd name="T19" fmla="*/ 2129 h 2466"/>
                  <a:gd name="T20" fmla="*/ 772 w 797"/>
                  <a:gd name="T21" fmla="*/ 1786 h 2466"/>
                  <a:gd name="T22" fmla="*/ 772 w 797"/>
                  <a:gd name="T23" fmla="*/ 2092 h 2466"/>
                  <a:gd name="T24" fmla="*/ 749 w 797"/>
                  <a:gd name="T25" fmla="*/ 1256 h 2466"/>
                  <a:gd name="T26" fmla="*/ 796 w 797"/>
                  <a:gd name="T27" fmla="*/ 1579 h 2466"/>
                  <a:gd name="T28" fmla="*/ 749 w 797"/>
                  <a:gd name="T29" fmla="*/ 1026 h 2466"/>
                  <a:gd name="T30" fmla="*/ 796 w 797"/>
                  <a:gd name="T31" fmla="*/ 703 h 2466"/>
                  <a:gd name="T32" fmla="*/ 749 w 797"/>
                  <a:gd name="T33" fmla="*/ 1026 h 2466"/>
                  <a:gd name="T34" fmla="*/ 742 w 797"/>
                  <a:gd name="T35" fmla="*/ 325 h 2466"/>
                  <a:gd name="T36" fmla="*/ 723 w 797"/>
                  <a:gd name="T37" fmla="*/ 264 h 2466"/>
                  <a:gd name="T38" fmla="*/ 674 w 797"/>
                  <a:gd name="T39" fmla="*/ 183 h 2466"/>
                  <a:gd name="T40" fmla="*/ 726 w 797"/>
                  <a:gd name="T41" fmla="*/ 174 h 2466"/>
                  <a:gd name="T42" fmla="*/ 766 w 797"/>
                  <a:gd name="T43" fmla="*/ 246 h 2466"/>
                  <a:gd name="T44" fmla="*/ 796 w 797"/>
                  <a:gd name="T45" fmla="*/ 397 h 2466"/>
                  <a:gd name="T46" fmla="*/ 749 w 797"/>
                  <a:gd name="T47" fmla="*/ 473 h 2466"/>
                  <a:gd name="T48" fmla="*/ 472 w 797"/>
                  <a:gd name="T49" fmla="*/ 54 h 2466"/>
                  <a:gd name="T50" fmla="*/ 326 w 797"/>
                  <a:gd name="T51" fmla="*/ 54 h 2466"/>
                  <a:gd name="T52" fmla="*/ 265 w 797"/>
                  <a:gd name="T53" fmla="*/ 73 h 2466"/>
                  <a:gd name="T54" fmla="*/ 185 w 797"/>
                  <a:gd name="T55" fmla="*/ 64 h 2466"/>
                  <a:gd name="T56" fmla="*/ 317 w 797"/>
                  <a:gd name="T57" fmla="*/ 9 h 2466"/>
                  <a:gd name="T58" fmla="*/ 401 w 797"/>
                  <a:gd name="T59" fmla="*/ 1 h 2466"/>
                  <a:gd name="T60" fmla="*/ 512 w 797"/>
                  <a:gd name="T61" fmla="*/ 19 h 2466"/>
                  <a:gd name="T62" fmla="*/ 74 w 797"/>
                  <a:gd name="T63" fmla="*/ 265 h 2466"/>
                  <a:gd name="T64" fmla="*/ 47 w 797"/>
                  <a:gd name="T65" fmla="*/ 400 h 2466"/>
                  <a:gd name="T66" fmla="*/ 10 w 797"/>
                  <a:gd name="T67" fmla="*/ 320 h 2466"/>
                  <a:gd name="T68" fmla="*/ 58 w 797"/>
                  <a:gd name="T69" fmla="*/ 236 h 2466"/>
                  <a:gd name="T70" fmla="*/ 48 w 797"/>
                  <a:gd name="T71" fmla="*/ 578 h 2466"/>
                  <a:gd name="T72" fmla="*/ 1 w 797"/>
                  <a:gd name="T73" fmla="*/ 397 h 2466"/>
                  <a:gd name="T74" fmla="*/ 48 w 797"/>
                  <a:gd name="T75" fmla="*/ 808 h 2466"/>
                  <a:gd name="T76" fmla="*/ 1 w 797"/>
                  <a:gd name="T77" fmla="*/ 1131 h 2466"/>
                  <a:gd name="T78" fmla="*/ 48 w 797"/>
                  <a:gd name="T79" fmla="*/ 808 h 2466"/>
                  <a:gd name="T80" fmla="*/ 24 w 797"/>
                  <a:gd name="T81" fmla="*/ 1707 h 2466"/>
                  <a:gd name="T82" fmla="*/ 24 w 797"/>
                  <a:gd name="T83" fmla="*/ 1338 h 2466"/>
                  <a:gd name="T84" fmla="*/ 48 w 797"/>
                  <a:gd name="T85" fmla="*/ 2068 h 2466"/>
                  <a:gd name="T86" fmla="*/ 76 w 797"/>
                  <a:gd name="T87" fmla="*/ 2208 h 2466"/>
                  <a:gd name="T88" fmla="*/ 74 w 797"/>
                  <a:gd name="T89" fmla="*/ 2251 h 2466"/>
                  <a:gd name="T90" fmla="*/ 31 w 797"/>
                  <a:gd name="T91" fmla="*/ 2221 h 2466"/>
                  <a:gd name="T92" fmla="*/ 1 w 797"/>
                  <a:gd name="T93" fmla="*/ 2068 h 2466"/>
                  <a:gd name="T94" fmla="*/ 48 w 797"/>
                  <a:gd name="T95" fmla="*/ 1914 h 2466"/>
                  <a:gd name="T96" fmla="*/ 260 w 797"/>
                  <a:gd name="T97" fmla="*/ 2391 h 2466"/>
                  <a:gd name="T98" fmla="*/ 317 w 797"/>
                  <a:gd name="T99" fmla="*/ 2457 h 2466"/>
                  <a:gd name="T100" fmla="*/ 208 w 797"/>
                  <a:gd name="T101" fmla="*/ 2415 h 2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97" h="2466">
                    <a:moveTo>
                      <a:pt x="372" y="2416"/>
                    </a:moveTo>
                    <a:lnTo>
                      <a:pt x="401" y="2420"/>
                    </a:lnTo>
                    <a:lnTo>
                      <a:pt x="396" y="2420"/>
                    </a:lnTo>
                    <a:lnTo>
                      <a:pt x="472" y="2412"/>
                    </a:lnTo>
                    <a:lnTo>
                      <a:pt x="468" y="2412"/>
                    </a:lnTo>
                    <a:lnTo>
                      <a:pt x="538" y="2391"/>
                    </a:lnTo>
                    <a:lnTo>
                      <a:pt x="533" y="2393"/>
                    </a:lnTo>
                    <a:lnTo>
                      <a:pt x="596" y="2358"/>
                    </a:lnTo>
                    <a:lnTo>
                      <a:pt x="593" y="2361"/>
                    </a:lnTo>
                    <a:lnTo>
                      <a:pt x="649" y="2316"/>
                    </a:lnTo>
                    <a:cubicBezTo>
                      <a:pt x="659" y="2308"/>
                      <a:pt x="673" y="2309"/>
                      <a:pt x="681" y="2319"/>
                    </a:cubicBezTo>
                    <a:cubicBezTo>
                      <a:pt x="689" y="2329"/>
                      <a:pt x="688" y="2344"/>
                      <a:pt x="678" y="2352"/>
                    </a:cubicBezTo>
                    <a:lnTo>
                      <a:pt x="622" y="2396"/>
                    </a:lnTo>
                    <a:cubicBezTo>
                      <a:pt x="621" y="2397"/>
                      <a:pt x="620" y="2398"/>
                      <a:pt x="619" y="2399"/>
                    </a:cubicBezTo>
                    <a:lnTo>
                      <a:pt x="556" y="2434"/>
                    </a:lnTo>
                    <a:cubicBezTo>
                      <a:pt x="554" y="2434"/>
                      <a:pt x="553" y="2435"/>
                      <a:pt x="551" y="2436"/>
                    </a:cubicBezTo>
                    <a:lnTo>
                      <a:pt x="481" y="2457"/>
                    </a:lnTo>
                    <a:cubicBezTo>
                      <a:pt x="480" y="2457"/>
                      <a:pt x="478" y="2457"/>
                      <a:pt x="477" y="2457"/>
                    </a:cubicBezTo>
                    <a:lnTo>
                      <a:pt x="401" y="2465"/>
                    </a:lnTo>
                    <a:cubicBezTo>
                      <a:pt x="399" y="2466"/>
                      <a:pt x="398" y="2466"/>
                      <a:pt x="396" y="2465"/>
                    </a:cubicBezTo>
                    <a:lnTo>
                      <a:pt x="367" y="2462"/>
                    </a:lnTo>
                    <a:cubicBezTo>
                      <a:pt x="354" y="2461"/>
                      <a:pt x="345" y="2450"/>
                      <a:pt x="346" y="2437"/>
                    </a:cubicBezTo>
                    <a:cubicBezTo>
                      <a:pt x="348" y="2424"/>
                      <a:pt x="359" y="2415"/>
                      <a:pt x="372" y="2416"/>
                    </a:cubicBezTo>
                    <a:close/>
                    <a:moveTo>
                      <a:pt x="743" y="2129"/>
                    </a:moveTo>
                    <a:lnTo>
                      <a:pt x="750" y="2066"/>
                    </a:lnTo>
                    <a:cubicBezTo>
                      <a:pt x="751" y="2053"/>
                      <a:pt x="762" y="2044"/>
                      <a:pt x="775" y="2046"/>
                    </a:cubicBezTo>
                    <a:cubicBezTo>
                      <a:pt x="788" y="2047"/>
                      <a:pt x="797" y="2058"/>
                      <a:pt x="795" y="2071"/>
                    </a:cubicBezTo>
                    <a:lnTo>
                      <a:pt x="789" y="2134"/>
                    </a:lnTo>
                    <a:cubicBezTo>
                      <a:pt x="787" y="2146"/>
                      <a:pt x="776" y="2156"/>
                      <a:pt x="763" y="2154"/>
                    </a:cubicBezTo>
                    <a:cubicBezTo>
                      <a:pt x="751" y="2153"/>
                      <a:pt x="742" y="2142"/>
                      <a:pt x="743" y="2129"/>
                    </a:cubicBezTo>
                    <a:close/>
                    <a:moveTo>
                      <a:pt x="749" y="2068"/>
                    </a:moveTo>
                    <a:lnTo>
                      <a:pt x="749" y="1809"/>
                    </a:lnTo>
                    <a:cubicBezTo>
                      <a:pt x="749" y="1796"/>
                      <a:pt x="760" y="1786"/>
                      <a:pt x="772" y="1786"/>
                    </a:cubicBezTo>
                    <a:cubicBezTo>
                      <a:pt x="785" y="1786"/>
                      <a:pt x="796" y="1796"/>
                      <a:pt x="796" y="1809"/>
                    </a:cubicBezTo>
                    <a:lnTo>
                      <a:pt x="796" y="2068"/>
                    </a:lnTo>
                    <a:cubicBezTo>
                      <a:pt x="796" y="2081"/>
                      <a:pt x="785" y="2092"/>
                      <a:pt x="772" y="2092"/>
                    </a:cubicBezTo>
                    <a:cubicBezTo>
                      <a:pt x="760" y="2092"/>
                      <a:pt x="749" y="2081"/>
                      <a:pt x="749" y="2068"/>
                    </a:cubicBezTo>
                    <a:close/>
                    <a:moveTo>
                      <a:pt x="749" y="1579"/>
                    </a:moveTo>
                    <a:lnTo>
                      <a:pt x="749" y="1256"/>
                    </a:lnTo>
                    <a:cubicBezTo>
                      <a:pt x="749" y="1243"/>
                      <a:pt x="760" y="1233"/>
                      <a:pt x="772" y="1233"/>
                    </a:cubicBezTo>
                    <a:cubicBezTo>
                      <a:pt x="785" y="1233"/>
                      <a:pt x="796" y="1243"/>
                      <a:pt x="796" y="1256"/>
                    </a:cubicBezTo>
                    <a:lnTo>
                      <a:pt x="796" y="1579"/>
                    </a:lnTo>
                    <a:cubicBezTo>
                      <a:pt x="796" y="1591"/>
                      <a:pt x="785" y="1602"/>
                      <a:pt x="772" y="1602"/>
                    </a:cubicBezTo>
                    <a:cubicBezTo>
                      <a:pt x="760" y="1602"/>
                      <a:pt x="749" y="1591"/>
                      <a:pt x="749" y="1579"/>
                    </a:cubicBezTo>
                    <a:close/>
                    <a:moveTo>
                      <a:pt x="749" y="1026"/>
                    </a:moveTo>
                    <a:lnTo>
                      <a:pt x="749" y="703"/>
                    </a:lnTo>
                    <a:cubicBezTo>
                      <a:pt x="749" y="690"/>
                      <a:pt x="760" y="680"/>
                      <a:pt x="772" y="680"/>
                    </a:cubicBezTo>
                    <a:cubicBezTo>
                      <a:pt x="785" y="680"/>
                      <a:pt x="796" y="690"/>
                      <a:pt x="796" y="703"/>
                    </a:cubicBezTo>
                    <a:lnTo>
                      <a:pt x="796" y="1026"/>
                    </a:lnTo>
                    <a:cubicBezTo>
                      <a:pt x="796" y="1038"/>
                      <a:pt x="785" y="1049"/>
                      <a:pt x="772" y="1049"/>
                    </a:cubicBezTo>
                    <a:cubicBezTo>
                      <a:pt x="760" y="1049"/>
                      <a:pt x="749" y="1038"/>
                      <a:pt x="749" y="1026"/>
                    </a:cubicBezTo>
                    <a:close/>
                    <a:moveTo>
                      <a:pt x="749" y="473"/>
                    </a:moveTo>
                    <a:lnTo>
                      <a:pt x="749" y="397"/>
                    </a:lnTo>
                    <a:lnTo>
                      <a:pt x="742" y="325"/>
                    </a:lnTo>
                    <a:lnTo>
                      <a:pt x="742" y="329"/>
                    </a:lnTo>
                    <a:lnTo>
                      <a:pt x="721" y="259"/>
                    </a:lnTo>
                    <a:lnTo>
                      <a:pt x="723" y="264"/>
                    </a:lnTo>
                    <a:lnTo>
                      <a:pt x="688" y="200"/>
                    </a:lnTo>
                    <a:lnTo>
                      <a:pt x="691" y="203"/>
                    </a:lnTo>
                    <a:lnTo>
                      <a:pt x="674" y="183"/>
                    </a:lnTo>
                    <a:cubicBezTo>
                      <a:pt x="666" y="173"/>
                      <a:pt x="668" y="159"/>
                      <a:pt x="678" y="151"/>
                    </a:cubicBezTo>
                    <a:cubicBezTo>
                      <a:pt x="687" y="143"/>
                      <a:pt x="702" y="144"/>
                      <a:pt x="710" y="154"/>
                    </a:cubicBezTo>
                    <a:lnTo>
                      <a:pt x="726" y="174"/>
                    </a:lnTo>
                    <a:cubicBezTo>
                      <a:pt x="727" y="175"/>
                      <a:pt x="728" y="176"/>
                      <a:pt x="729" y="177"/>
                    </a:cubicBezTo>
                    <a:lnTo>
                      <a:pt x="764" y="241"/>
                    </a:lnTo>
                    <a:cubicBezTo>
                      <a:pt x="764" y="243"/>
                      <a:pt x="765" y="244"/>
                      <a:pt x="766" y="246"/>
                    </a:cubicBezTo>
                    <a:lnTo>
                      <a:pt x="787" y="316"/>
                    </a:lnTo>
                    <a:cubicBezTo>
                      <a:pt x="787" y="317"/>
                      <a:pt x="787" y="319"/>
                      <a:pt x="787" y="320"/>
                    </a:cubicBezTo>
                    <a:lnTo>
                      <a:pt x="796" y="397"/>
                    </a:lnTo>
                    <a:lnTo>
                      <a:pt x="796" y="473"/>
                    </a:lnTo>
                    <a:cubicBezTo>
                      <a:pt x="796" y="486"/>
                      <a:pt x="785" y="496"/>
                      <a:pt x="772" y="496"/>
                    </a:cubicBezTo>
                    <a:cubicBezTo>
                      <a:pt x="760" y="496"/>
                      <a:pt x="749" y="486"/>
                      <a:pt x="749" y="473"/>
                    </a:cubicBezTo>
                    <a:close/>
                    <a:moveTo>
                      <a:pt x="499" y="63"/>
                    </a:moveTo>
                    <a:lnTo>
                      <a:pt x="468" y="54"/>
                    </a:lnTo>
                    <a:lnTo>
                      <a:pt x="472" y="54"/>
                    </a:lnTo>
                    <a:lnTo>
                      <a:pt x="396" y="46"/>
                    </a:lnTo>
                    <a:lnTo>
                      <a:pt x="401" y="46"/>
                    </a:lnTo>
                    <a:lnTo>
                      <a:pt x="326" y="54"/>
                    </a:lnTo>
                    <a:lnTo>
                      <a:pt x="330" y="54"/>
                    </a:lnTo>
                    <a:lnTo>
                      <a:pt x="260" y="75"/>
                    </a:lnTo>
                    <a:lnTo>
                      <a:pt x="265" y="73"/>
                    </a:lnTo>
                    <a:lnTo>
                      <a:pt x="207" y="104"/>
                    </a:lnTo>
                    <a:cubicBezTo>
                      <a:pt x="196" y="110"/>
                      <a:pt x="182" y="106"/>
                      <a:pt x="176" y="95"/>
                    </a:cubicBezTo>
                    <a:cubicBezTo>
                      <a:pt x="170" y="84"/>
                      <a:pt x="174" y="70"/>
                      <a:pt x="185" y="64"/>
                    </a:cubicBezTo>
                    <a:lnTo>
                      <a:pt x="242" y="32"/>
                    </a:lnTo>
                    <a:cubicBezTo>
                      <a:pt x="244" y="31"/>
                      <a:pt x="245" y="31"/>
                      <a:pt x="247" y="30"/>
                    </a:cubicBezTo>
                    <a:lnTo>
                      <a:pt x="317" y="9"/>
                    </a:lnTo>
                    <a:cubicBezTo>
                      <a:pt x="318" y="9"/>
                      <a:pt x="320" y="9"/>
                      <a:pt x="321" y="9"/>
                    </a:cubicBezTo>
                    <a:lnTo>
                      <a:pt x="396" y="1"/>
                    </a:lnTo>
                    <a:cubicBezTo>
                      <a:pt x="398" y="0"/>
                      <a:pt x="399" y="0"/>
                      <a:pt x="401" y="1"/>
                    </a:cubicBezTo>
                    <a:lnTo>
                      <a:pt x="477" y="9"/>
                    </a:lnTo>
                    <a:cubicBezTo>
                      <a:pt x="478" y="9"/>
                      <a:pt x="480" y="9"/>
                      <a:pt x="481" y="9"/>
                    </a:cubicBezTo>
                    <a:lnTo>
                      <a:pt x="512" y="19"/>
                    </a:lnTo>
                    <a:cubicBezTo>
                      <a:pt x="524" y="22"/>
                      <a:pt x="531" y="35"/>
                      <a:pt x="528" y="47"/>
                    </a:cubicBezTo>
                    <a:cubicBezTo>
                      <a:pt x="524" y="60"/>
                      <a:pt x="511" y="67"/>
                      <a:pt x="499" y="63"/>
                    </a:cubicBezTo>
                    <a:close/>
                    <a:moveTo>
                      <a:pt x="74" y="265"/>
                    </a:moveTo>
                    <a:lnTo>
                      <a:pt x="55" y="329"/>
                    </a:lnTo>
                    <a:lnTo>
                      <a:pt x="55" y="325"/>
                    </a:lnTo>
                    <a:lnTo>
                      <a:pt x="47" y="400"/>
                    </a:lnTo>
                    <a:cubicBezTo>
                      <a:pt x="46" y="413"/>
                      <a:pt x="35" y="422"/>
                      <a:pt x="22" y="420"/>
                    </a:cubicBezTo>
                    <a:cubicBezTo>
                      <a:pt x="9" y="419"/>
                      <a:pt x="0" y="408"/>
                      <a:pt x="2" y="395"/>
                    </a:cubicBezTo>
                    <a:lnTo>
                      <a:pt x="10" y="320"/>
                    </a:lnTo>
                    <a:cubicBezTo>
                      <a:pt x="10" y="319"/>
                      <a:pt x="10" y="317"/>
                      <a:pt x="10" y="316"/>
                    </a:cubicBezTo>
                    <a:lnTo>
                      <a:pt x="30" y="252"/>
                    </a:lnTo>
                    <a:cubicBezTo>
                      <a:pt x="33" y="240"/>
                      <a:pt x="46" y="233"/>
                      <a:pt x="58" y="236"/>
                    </a:cubicBezTo>
                    <a:cubicBezTo>
                      <a:pt x="70" y="240"/>
                      <a:pt x="77" y="253"/>
                      <a:pt x="74" y="265"/>
                    </a:cubicBezTo>
                    <a:close/>
                    <a:moveTo>
                      <a:pt x="48" y="397"/>
                    </a:moveTo>
                    <a:lnTo>
                      <a:pt x="48" y="578"/>
                    </a:lnTo>
                    <a:cubicBezTo>
                      <a:pt x="48" y="590"/>
                      <a:pt x="37" y="601"/>
                      <a:pt x="24" y="601"/>
                    </a:cubicBezTo>
                    <a:cubicBezTo>
                      <a:pt x="12" y="601"/>
                      <a:pt x="1" y="590"/>
                      <a:pt x="1" y="578"/>
                    </a:cubicBezTo>
                    <a:lnTo>
                      <a:pt x="1" y="397"/>
                    </a:lnTo>
                    <a:cubicBezTo>
                      <a:pt x="1" y="385"/>
                      <a:pt x="12" y="374"/>
                      <a:pt x="24" y="374"/>
                    </a:cubicBezTo>
                    <a:cubicBezTo>
                      <a:pt x="37" y="374"/>
                      <a:pt x="48" y="385"/>
                      <a:pt x="48" y="397"/>
                    </a:cubicBezTo>
                    <a:close/>
                    <a:moveTo>
                      <a:pt x="48" y="808"/>
                    </a:moveTo>
                    <a:lnTo>
                      <a:pt x="48" y="1131"/>
                    </a:lnTo>
                    <a:cubicBezTo>
                      <a:pt x="48" y="1143"/>
                      <a:pt x="37" y="1154"/>
                      <a:pt x="24" y="1154"/>
                    </a:cubicBezTo>
                    <a:cubicBezTo>
                      <a:pt x="12" y="1154"/>
                      <a:pt x="1" y="1143"/>
                      <a:pt x="1" y="1131"/>
                    </a:cubicBezTo>
                    <a:lnTo>
                      <a:pt x="1" y="808"/>
                    </a:lnTo>
                    <a:cubicBezTo>
                      <a:pt x="1" y="795"/>
                      <a:pt x="12" y="785"/>
                      <a:pt x="24" y="785"/>
                    </a:cubicBezTo>
                    <a:cubicBezTo>
                      <a:pt x="37" y="785"/>
                      <a:pt x="48" y="795"/>
                      <a:pt x="48" y="808"/>
                    </a:cubicBezTo>
                    <a:close/>
                    <a:moveTo>
                      <a:pt x="48" y="1361"/>
                    </a:moveTo>
                    <a:lnTo>
                      <a:pt x="48" y="1684"/>
                    </a:lnTo>
                    <a:cubicBezTo>
                      <a:pt x="48" y="1696"/>
                      <a:pt x="37" y="1707"/>
                      <a:pt x="24" y="1707"/>
                    </a:cubicBezTo>
                    <a:cubicBezTo>
                      <a:pt x="12" y="1707"/>
                      <a:pt x="1" y="1696"/>
                      <a:pt x="1" y="1684"/>
                    </a:cubicBezTo>
                    <a:lnTo>
                      <a:pt x="1" y="1361"/>
                    </a:lnTo>
                    <a:cubicBezTo>
                      <a:pt x="1" y="1348"/>
                      <a:pt x="12" y="1338"/>
                      <a:pt x="24" y="1338"/>
                    </a:cubicBezTo>
                    <a:cubicBezTo>
                      <a:pt x="37" y="1338"/>
                      <a:pt x="48" y="1348"/>
                      <a:pt x="48" y="1361"/>
                    </a:cubicBezTo>
                    <a:close/>
                    <a:moveTo>
                      <a:pt x="48" y="1914"/>
                    </a:moveTo>
                    <a:lnTo>
                      <a:pt x="48" y="2068"/>
                    </a:lnTo>
                    <a:lnTo>
                      <a:pt x="55" y="2142"/>
                    </a:lnTo>
                    <a:lnTo>
                      <a:pt x="55" y="2138"/>
                    </a:lnTo>
                    <a:lnTo>
                      <a:pt x="76" y="2208"/>
                    </a:lnTo>
                    <a:lnTo>
                      <a:pt x="74" y="2203"/>
                    </a:lnTo>
                    <a:lnTo>
                      <a:pt x="83" y="2220"/>
                    </a:lnTo>
                    <a:cubicBezTo>
                      <a:pt x="89" y="2231"/>
                      <a:pt x="85" y="2245"/>
                      <a:pt x="74" y="2251"/>
                    </a:cubicBezTo>
                    <a:cubicBezTo>
                      <a:pt x="63" y="2257"/>
                      <a:pt x="49" y="2253"/>
                      <a:pt x="42" y="2242"/>
                    </a:cubicBezTo>
                    <a:lnTo>
                      <a:pt x="33" y="2226"/>
                    </a:lnTo>
                    <a:cubicBezTo>
                      <a:pt x="33" y="2224"/>
                      <a:pt x="32" y="2223"/>
                      <a:pt x="31" y="2221"/>
                    </a:cubicBezTo>
                    <a:lnTo>
                      <a:pt x="10" y="2151"/>
                    </a:lnTo>
                    <a:cubicBezTo>
                      <a:pt x="10" y="2150"/>
                      <a:pt x="10" y="2148"/>
                      <a:pt x="10" y="2147"/>
                    </a:cubicBezTo>
                    <a:lnTo>
                      <a:pt x="1" y="2068"/>
                    </a:lnTo>
                    <a:lnTo>
                      <a:pt x="1" y="1914"/>
                    </a:lnTo>
                    <a:cubicBezTo>
                      <a:pt x="1" y="1901"/>
                      <a:pt x="12" y="1891"/>
                      <a:pt x="24" y="1891"/>
                    </a:cubicBezTo>
                    <a:cubicBezTo>
                      <a:pt x="37" y="1891"/>
                      <a:pt x="48" y="1901"/>
                      <a:pt x="48" y="1914"/>
                    </a:cubicBezTo>
                    <a:close/>
                    <a:moveTo>
                      <a:pt x="230" y="2374"/>
                    </a:moveTo>
                    <a:lnTo>
                      <a:pt x="265" y="2393"/>
                    </a:lnTo>
                    <a:lnTo>
                      <a:pt x="260" y="2391"/>
                    </a:lnTo>
                    <a:lnTo>
                      <a:pt x="330" y="2412"/>
                    </a:lnTo>
                    <a:cubicBezTo>
                      <a:pt x="342" y="2416"/>
                      <a:pt x="349" y="2429"/>
                      <a:pt x="346" y="2441"/>
                    </a:cubicBezTo>
                    <a:cubicBezTo>
                      <a:pt x="342" y="2453"/>
                      <a:pt x="329" y="2460"/>
                      <a:pt x="317" y="2457"/>
                    </a:cubicBezTo>
                    <a:lnTo>
                      <a:pt x="247" y="2436"/>
                    </a:lnTo>
                    <a:cubicBezTo>
                      <a:pt x="245" y="2435"/>
                      <a:pt x="244" y="2434"/>
                      <a:pt x="242" y="2434"/>
                    </a:cubicBezTo>
                    <a:lnTo>
                      <a:pt x="208" y="2415"/>
                    </a:lnTo>
                    <a:cubicBezTo>
                      <a:pt x="197" y="2409"/>
                      <a:pt x="193" y="2395"/>
                      <a:pt x="199" y="2383"/>
                    </a:cubicBezTo>
                    <a:cubicBezTo>
                      <a:pt x="205" y="2372"/>
                      <a:pt x="219" y="2368"/>
                      <a:pt x="230" y="23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17463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98"/>
              <p:cNvSpPr>
                <a:spLocks/>
              </p:cNvSpPr>
              <p:nvPr/>
            </p:nvSpPr>
            <p:spPr bwMode="auto">
              <a:xfrm>
                <a:off x="7837" y="3820"/>
                <a:ext cx="1633" cy="1739"/>
              </a:xfrm>
              <a:custGeom>
                <a:avLst/>
                <a:gdLst>
                  <a:gd name="T0" fmla="*/ 672 w 2283"/>
                  <a:gd name="T1" fmla="*/ 2419 h 2419"/>
                  <a:gd name="T2" fmla="*/ 1611 w 2283"/>
                  <a:gd name="T3" fmla="*/ 2419 h 2419"/>
                  <a:gd name="T4" fmla="*/ 2283 w 2283"/>
                  <a:gd name="T5" fmla="*/ 1747 h 2419"/>
                  <a:gd name="T6" fmla="*/ 2283 w 2283"/>
                  <a:gd name="T7" fmla="*/ 1747 h 2419"/>
                  <a:gd name="T8" fmla="*/ 2283 w 2283"/>
                  <a:gd name="T9" fmla="*/ 1747 h 2419"/>
                  <a:gd name="T10" fmla="*/ 2283 w 2283"/>
                  <a:gd name="T11" fmla="*/ 672 h 2419"/>
                  <a:gd name="T12" fmla="*/ 1611 w 2283"/>
                  <a:gd name="T13" fmla="*/ 0 h 2419"/>
                  <a:gd name="T14" fmla="*/ 1611 w 2283"/>
                  <a:gd name="T15" fmla="*/ 0 h 2419"/>
                  <a:gd name="T16" fmla="*/ 672 w 2283"/>
                  <a:gd name="T17" fmla="*/ 0 h 2419"/>
                  <a:gd name="T18" fmla="*/ 0 w 2283"/>
                  <a:gd name="T19" fmla="*/ 672 h 2419"/>
                  <a:gd name="T20" fmla="*/ 0 w 2283"/>
                  <a:gd name="T21" fmla="*/ 672 h 2419"/>
                  <a:gd name="T22" fmla="*/ 0 w 2283"/>
                  <a:gd name="T23" fmla="*/ 1747 h 2419"/>
                  <a:gd name="T24" fmla="*/ 672 w 2283"/>
                  <a:gd name="T25" fmla="*/ 2419 h 2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83" h="2419">
                    <a:moveTo>
                      <a:pt x="672" y="2419"/>
                    </a:moveTo>
                    <a:lnTo>
                      <a:pt x="1611" y="2419"/>
                    </a:lnTo>
                    <a:cubicBezTo>
                      <a:pt x="1982" y="2419"/>
                      <a:pt x="2283" y="2118"/>
                      <a:pt x="2283" y="1747"/>
                    </a:cubicBezTo>
                    <a:cubicBezTo>
                      <a:pt x="2283" y="1747"/>
                      <a:pt x="2283" y="1747"/>
                      <a:pt x="2283" y="1747"/>
                    </a:cubicBezTo>
                    <a:lnTo>
                      <a:pt x="2283" y="1747"/>
                    </a:lnTo>
                    <a:lnTo>
                      <a:pt x="2283" y="672"/>
                    </a:lnTo>
                    <a:cubicBezTo>
                      <a:pt x="2283" y="301"/>
                      <a:pt x="1982" y="0"/>
                      <a:pt x="1611" y="0"/>
                    </a:cubicBezTo>
                    <a:lnTo>
                      <a:pt x="1611" y="0"/>
                    </a:lnTo>
                    <a:lnTo>
                      <a:pt x="672" y="0"/>
                    </a:lnTo>
                    <a:cubicBezTo>
                      <a:pt x="301" y="0"/>
                      <a:pt x="0" y="301"/>
                      <a:pt x="0" y="672"/>
                    </a:cubicBezTo>
                    <a:lnTo>
                      <a:pt x="0" y="672"/>
                    </a:lnTo>
                    <a:lnTo>
                      <a:pt x="0" y="1747"/>
                    </a:lnTo>
                    <a:cubicBezTo>
                      <a:pt x="0" y="2118"/>
                      <a:pt x="301" y="2419"/>
                      <a:pt x="672" y="24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99"/>
              <p:cNvSpPr>
                <a:spLocks noEditPoints="1"/>
              </p:cNvSpPr>
              <p:nvPr/>
            </p:nvSpPr>
            <p:spPr bwMode="auto">
              <a:xfrm>
                <a:off x="7820" y="3804"/>
                <a:ext cx="1667" cy="1772"/>
              </a:xfrm>
              <a:custGeom>
                <a:avLst/>
                <a:gdLst>
                  <a:gd name="T0" fmla="*/ 1018 w 2330"/>
                  <a:gd name="T1" fmla="*/ 2442 h 2466"/>
                  <a:gd name="T2" fmla="*/ 649 w 2330"/>
                  <a:gd name="T3" fmla="*/ 2440 h 2466"/>
                  <a:gd name="T4" fmla="*/ 1571 w 2330"/>
                  <a:gd name="T5" fmla="*/ 2442 h 2466"/>
                  <a:gd name="T6" fmla="*/ 1225 w 2330"/>
                  <a:gd name="T7" fmla="*/ 2419 h 2466"/>
                  <a:gd name="T8" fmla="*/ 1885 w 2330"/>
                  <a:gd name="T9" fmla="*/ 2369 h 2466"/>
                  <a:gd name="T10" fmla="*/ 2080 w 2330"/>
                  <a:gd name="T11" fmla="*/ 2270 h 2466"/>
                  <a:gd name="T12" fmla="*/ 1907 w 2330"/>
                  <a:gd name="T13" fmla="*/ 2410 h 2466"/>
                  <a:gd name="T14" fmla="*/ 1755 w 2330"/>
                  <a:gd name="T15" fmla="*/ 2432 h 2466"/>
                  <a:gd name="T16" fmla="*/ 2232 w 2330"/>
                  <a:gd name="T17" fmla="*/ 2024 h 2466"/>
                  <a:gd name="T18" fmla="*/ 2282 w 2330"/>
                  <a:gd name="T19" fmla="*/ 1805 h 2466"/>
                  <a:gd name="T20" fmla="*/ 2315 w 2330"/>
                  <a:gd name="T21" fmla="*/ 1911 h 2466"/>
                  <a:gd name="T22" fmla="*/ 2231 w 2330"/>
                  <a:gd name="T23" fmla="*/ 2121 h 2466"/>
                  <a:gd name="T24" fmla="*/ 2283 w 2330"/>
                  <a:gd name="T25" fmla="*/ 1253 h 2466"/>
                  <a:gd name="T26" fmla="*/ 2306 w 2330"/>
                  <a:gd name="T27" fmla="*/ 1598 h 2466"/>
                  <a:gd name="T28" fmla="*/ 2306 w 2330"/>
                  <a:gd name="T29" fmla="*/ 677 h 2466"/>
                  <a:gd name="T30" fmla="*/ 2283 w 2330"/>
                  <a:gd name="T31" fmla="*/ 1022 h 2466"/>
                  <a:gd name="T32" fmla="*/ 2171 w 2330"/>
                  <a:gd name="T33" fmla="*/ 330 h 2466"/>
                  <a:gd name="T34" fmla="*/ 2078 w 2330"/>
                  <a:gd name="T35" fmla="*/ 225 h 2466"/>
                  <a:gd name="T36" fmla="*/ 2127 w 2330"/>
                  <a:gd name="T37" fmla="*/ 206 h 2466"/>
                  <a:gd name="T38" fmla="*/ 2275 w 2330"/>
                  <a:gd name="T39" fmla="*/ 425 h 2466"/>
                  <a:gd name="T40" fmla="*/ 1891 w 2330"/>
                  <a:gd name="T41" fmla="*/ 100 h 2466"/>
                  <a:gd name="T42" fmla="*/ 1764 w 2330"/>
                  <a:gd name="T43" fmla="*/ 60 h 2466"/>
                  <a:gd name="T44" fmla="*/ 1635 w 2330"/>
                  <a:gd name="T45" fmla="*/ 0 h 2466"/>
                  <a:gd name="T46" fmla="*/ 1904 w 2330"/>
                  <a:gd name="T47" fmla="*/ 55 h 2466"/>
                  <a:gd name="T48" fmla="*/ 1891 w 2330"/>
                  <a:gd name="T49" fmla="*/ 100 h 2466"/>
                  <a:gd name="T50" fmla="*/ 1588 w 2330"/>
                  <a:gd name="T51" fmla="*/ 0 h 2466"/>
                  <a:gd name="T52" fmla="*/ 1357 w 2330"/>
                  <a:gd name="T53" fmla="*/ 47 h 2466"/>
                  <a:gd name="T54" fmla="*/ 1357 w 2330"/>
                  <a:gd name="T55" fmla="*/ 0 h 2466"/>
                  <a:gd name="T56" fmla="*/ 695 w 2330"/>
                  <a:gd name="T57" fmla="*/ 47 h 2466"/>
                  <a:gd name="T58" fmla="*/ 493 w 2330"/>
                  <a:gd name="T59" fmla="*/ 79 h 2466"/>
                  <a:gd name="T60" fmla="*/ 557 w 2330"/>
                  <a:gd name="T61" fmla="*/ 15 h 2466"/>
                  <a:gd name="T62" fmla="*/ 827 w 2330"/>
                  <a:gd name="T63" fmla="*/ 23 h 2466"/>
                  <a:gd name="T64" fmla="*/ 238 w 2330"/>
                  <a:gd name="T65" fmla="*/ 235 h 2466"/>
                  <a:gd name="T66" fmla="*/ 75 w 2330"/>
                  <a:gd name="T67" fmla="*/ 437 h 2466"/>
                  <a:gd name="T68" fmla="*/ 203 w 2330"/>
                  <a:gd name="T69" fmla="*/ 206 h 2466"/>
                  <a:gd name="T70" fmla="*/ 299 w 2330"/>
                  <a:gd name="T71" fmla="*/ 185 h 2466"/>
                  <a:gd name="T72" fmla="*/ 0 w 2330"/>
                  <a:gd name="T73" fmla="*/ 694 h 2466"/>
                  <a:gd name="T74" fmla="*/ 47 w 2330"/>
                  <a:gd name="T75" fmla="*/ 695 h 2466"/>
                  <a:gd name="T76" fmla="*/ 0 w 2330"/>
                  <a:gd name="T77" fmla="*/ 695 h 2466"/>
                  <a:gd name="T78" fmla="*/ 47 w 2330"/>
                  <a:gd name="T79" fmla="*/ 1513 h 2466"/>
                  <a:gd name="T80" fmla="*/ 23 w 2330"/>
                  <a:gd name="T81" fmla="*/ 1168 h 2466"/>
                  <a:gd name="T82" fmla="*/ 49 w 2330"/>
                  <a:gd name="T83" fmla="*/ 1838 h 2466"/>
                  <a:gd name="T84" fmla="*/ 97 w 2330"/>
                  <a:gd name="T85" fmla="*/ 2021 h 2466"/>
                  <a:gd name="T86" fmla="*/ 56 w 2330"/>
                  <a:gd name="T87" fmla="*/ 2043 h 2466"/>
                  <a:gd name="T88" fmla="*/ 3 w 2330"/>
                  <a:gd name="T89" fmla="*/ 1840 h 2466"/>
                  <a:gd name="T90" fmla="*/ 47 w 2330"/>
                  <a:gd name="T91" fmla="*/ 1744 h 2466"/>
                  <a:gd name="T92" fmla="*/ 334 w 2330"/>
                  <a:gd name="T93" fmla="*/ 2310 h 2466"/>
                  <a:gd name="T94" fmla="*/ 501 w 2330"/>
                  <a:gd name="T95" fmla="*/ 2390 h 2466"/>
                  <a:gd name="T96" fmla="*/ 422 w 2330"/>
                  <a:gd name="T97" fmla="*/ 2410 h 2466"/>
                  <a:gd name="T98" fmla="*/ 203 w 2330"/>
                  <a:gd name="T99" fmla="*/ 2260 h 2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30" h="2466">
                    <a:moveTo>
                      <a:pt x="674" y="2418"/>
                    </a:moveTo>
                    <a:lnTo>
                      <a:pt x="696" y="2419"/>
                    </a:lnTo>
                    <a:lnTo>
                      <a:pt x="995" y="2419"/>
                    </a:lnTo>
                    <a:cubicBezTo>
                      <a:pt x="1008" y="2419"/>
                      <a:pt x="1018" y="2430"/>
                      <a:pt x="1018" y="2442"/>
                    </a:cubicBezTo>
                    <a:cubicBezTo>
                      <a:pt x="1018" y="2455"/>
                      <a:pt x="1008" y="2466"/>
                      <a:pt x="995" y="2466"/>
                    </a:cubicBezTo>
                    <a:lnTo>
                      <a:pt x="694" y="2465"/>
                    </a:lnTo>
                    <a:lnTo>
                      <a:pt x="672" y="2464"/>
                    </a:lnTo>
                    <a:cubicBezTo>
                      <a:pt x="659" y="2464"/>
                      <a:pt x="649" y="2453"/>
                      <a:pt x="649" y="2440"/>
                    </a:cubicBezTo>
                    <a:cubicBezTo>
                      <a:pt x="650" y="2428"/>
                      <a:pt x="661" y="2418"/>
                      <a:pt x="674" y="2418"/>
                    </a:cubicBezTo>
                    <a:close/>
                    <a:moveTo>
                      <a:pt x="1225" y="2419"/>
                    </a:moveTo>
                    <a:lnTo>
                      <a:pt x="1548" y="2419"/>
                    </a:lnTo>
                    <a:cubicBezTo>
                      <a:pt x="1561" y="2419"/>
                      <a:pt x="1571" y="2430"/>
                      <a:pt x="1571" y="2442"/>
                    </a:cubicBezTo>
                    <a:cubicBezTo>
                      <a:pt x="1571" y="2455"/>
                      <a:pt x="1561" y="2466"/>
                      <a:pt x="1548" y="2466"/>
                    </a:cubicBezTo>
                    <a:lnTo>
                      <a:pt x="1225" y="2466"/>
                    </a:lnTo>
                    <a:cubicBezTo>
                      <a:pt x="1213" y="2466"/>
                      <a:pt x="1202" y="2455"/>
                      <a:pt x="1202" y="2442"/>
                    </a:cubicBezTo>
                    <a:cubicBezTo>
                      <a:pt x="1202" y="2430"/>
                      <a:pt x="1213" y="2419"/>
                      <a:pt x="1225" y="2419"/>
                    </a:cubicBezTo>
                    <a:close/>
                    <a:moveTo>
                      <a:pt x="1772" y="2404"/>
                    </a:moveTo>
                    <a:lnTo>
                      <a:pt x="1829" y="2390"/>
                    </a:lnTo>
                    <a:lnTo>
                      <a:pt x="1888" y="2368"/>
                    </a:lnTo>
                    <a:lnTo>
                      <a:pt x="1885" y="2369"/>
                    </a:lnTo>
                    <a:lnTo>
                      <a:pt x="1999" y="2307"/>
                    </a:lnTo>
                    <a:lnTo>
                      <a:pt x="1996" y="2310"/>
                    </a:lnTo>
                    <a:lnTo>
                      <a:pt x="2048" y="2267"/>
                    </a:lnTo>
                    <a:cubicBezTo>
                      <a:pt x="2058" y="2258"/>
                      <a:pt x="2072" y="2260"/>
                      <a:pt x="2080" y="2270"/>
                    </a:cubicBezTo>
                    <a:cubicBezTo>
                      <a:pt x="2088" y="2279"/>
                      <a:pt x="2087" y="2294"/>
                      <a:pt x="2077" y="2302"/>
                    </a:cubicBezTo>
                    <a:lnTo>
                      <a:pt x="2025" y="2345"/>
                    </a:lnTo>
                    <a:cubicBezTo>
                      <a:pt x="2024" y="2346"/>
                      <a:pt x="2023" y="2347"/>
                      <a:pt x="2021" y="2348"/>
                    </a:cubicBezTo>
                    <a:lnTo>
                      <a:pt x="1907" y="2410"/>
                    </a:lnTo>
                    <a:cubicBezTo>
                      <a:pt x="1907" y="2410"/>
                      <a:pt x="1906" y="2411"/>
                      <a:pt x="1904" y="2411"/>
                    </a:cubicBezTo>
                    <a:lnTo>
                      <a:pt x="1840" y="2435"/>
                    </a:lnTo>
                    <a:lnTo>
                      <a:pt x="1783" y="2449"/>
                    </a:lnTo>
                    <a:cubicBezTo>
                      <a:pt x="1770" y="2452"/>
                      <a:pt x="1758" y="2444"/>
                      <a:pt x="1755" y="2432"/>
                    </a:cubicBezTo>
                    <a:cubicBezTo>
                      <a:pt x="1752" y="2420"/>
                      <a:pt x="1759" y="2407"/>
                      <a:pt x="1772" y="2404"/>
                    </a:cubicBezTo>
                    <a:close/>
                    <a:moveTo>
                      <a:pt x="2191" y="2099"/>
                    </a:moveTo>
                    <a:lnTo>
                      <a:pt x="2233" y="2021"/>
                    </a:lnTo>
                    <a:lnTo>
                      <a:pt x="2232" y="2024"/>
                    </a:lnTo>
                    <a:lnTo>
                      <a:pt x="2255" y="1962"/>
                    </a:lnTo>
                    <a:lnTo>
                      <a:pt x="2270" y="1900"/>
                    </a:lnTo>
                    <a:lnTo>
                      <a:pt x="2281" y="1836"/>
                    </a:lnTo>
                    <a:lnTo>
                      <a:pt x="2282" y="1805"/>
                    </a:lnTo>
                    <a:cubicBezTo>
                      <a:pt x="2282" y="1792"/>
                      <a:pt x="2293" y="1782"/>
                      <a:pt x="2306" y="1783"/>
                    </a:cubicBezTo>
                    <a:cubicBezTo>
                      <a:pt x="2319" y="1783"/>
                      <a:pt x="2329" y="1794"/>
                      <a:pt x="2328" y="1807"/>
                    </a:cubicBezTo>
                    <a:lnTo>
                      <a:pt x="2326" y="1843"/>
                    </a:lnTo>
                    <a:lnTo>
                      <a:pt x="2315" y="1911"/>
                    </a:lnTo>
                    <a:lnTo>
                      <a:pt x="2298" y="1978"/>
                    </a:lnTo>
                    <a:lnTo>
                      <a:pt x="2275" y="2040"/>
                    </a:lnTo>
                    <a:cubicBezTo>
                      <a:pt x="2275" y="2042"/>
                      <a:pt x="2274" y="2043"/>
                      <a:pt x="2274" y="2043"/>
                    </a:cubicBezTo>
                    <a:lnTo>
                      <a:pt x="2231" y="2121"/>
                    </a:lnTo>
                    <a:cubicBezTo>
                      <a:pt x="2225" y="2133"/>
                      <a:pt x="2211" y="2137"/>
                      <a:pt x="2200" y="2131"/>
                    </a:cubicBezTo>
                    <a:cubicBezTo>
                      <a:pt x="2189" y="2125"/>
                      <a:pt x="2185" y="2111"/>
                      <a:pt x="2191" y="2099"/>
                    </a:cubicBezTo>
                    <a:close/>
                    <a:moveTo>
                      <a:pt x="2283" y="1575"/>
                    </a:moveTo>
                    <a:lnTo>
                      <a:pt x="2283" y="1253"/>
                    </a:lnTo>
                    <a:cubicBezTo>
                      <a:pt x="2283" y="1240"/>
                      <a:pt x="2294" y="1230"/>
                      <a:pt x="2306" y="1230"/>
                    </a:cubicBezTo>
                    <a:cubicBezTo>
                      <a:pt x="2319" y="1230"/>
                      <a:pt x="2330" y="1240"/>
                      <a:pt x="2330" y="1253"/>
                    </a:cubicBezTo>
                    <a:lnTo>
                      <a:pt x="2330" y="1575"/>
                    </a:lnTo>
                    <a:cubicBezTo>
                      <a:pt x="2330" y="1588"/>
                      <a:pt x="2319" y="1598"/>
                      <a:pt x="2306" y="1598"/>
                    </a:cubicBezTo>
                    <a:cubicBezTo>
                      <a:pt x="2294" y="1598"/>
                      <a:pt x="2283" y="1588"/>
                      <a:pt x="2283" y="1575"/>
                    </a:cubicBezTo>
                    <a:close/>
                    <a:moveTo>
                      <a:pt x="2283" y="1022"/>
                    </a:moveTo>
                    <a:lnTo>
                      <a:pt x="2283" y="700"/>
                    </a:lnTo>
                    <a:cubicBezTo>
                      <a:pt x="2283" y="687"/>
                      <a:pt x="2294" y="677"/>
                      <a:pt x="2306" y="677"/>
                    </a:cubicBezTo>
                    <a:cubicBezTo>
                      <a:pt x="2319" y="677"/>
                      <a:pt x="2330" y="687"/>
                      <a:pt x="2330" y="700"/>
                    </a:cubicBezTo>
                    <a:lnTo>
                      <a:pt x="2330" y="1022"/>
                    </a:lnTo>
                    <a:cubicBezTo>
                      <a:pt x="2330" y="1035"/>
                      <a:pt x="2319" y="1045"/>
                      <a:pt x="2306" y="1045"/>
                    </a:cubicBezTo>
                    <a:cubicBezTo>
                      <a:pt x="2294" y="1045"/>
                      <a:pt x="2283" y="1035"/>
                      <a:pt x="2283" y="1022"/>
                    </a:cubicBezTo>
                    <a:close/>
                    <a:moveTo>
                      <a:pt x="2247" y="482"/>
                    </a:moveTo>
                    <a:lnTo>
                      <a:pt x="2232" y="441"/>
                    </a:lnTo>
                    <a:lnTo>
                      <a:pt x="2233" y="444"/>
                    </a:lnTo>
                    <a:lnTo>
                      <a:pt x="2171" y="330"/>
                    </a:lnTo>
                    <a:lnTo>
                      <a:pt x="2174" y="334"/>
                    </a:lnTo>
                    <a:lnTo>
                      <a:pt x="2092" y="235"/>
                    </a:lnTo>
                    <a:lnTo>
                      <a:pt x="2095" y="238"/>
                    </a:lnTo>
                    <a:lnTo>
                      <a:pt x="2078" y="225"/>
                    </a:lnTo>
                    <a:cubicBezTo>
                      <a:pt x="2069" y="217"/>
                      <a:pt x="2067" y="202"/>
                      <a:pt x="2075" y="192"/>
                    </a:cubicBezTo>
                    <a:cubicBezTo>
                      <a:pt x="2083" y="182"/>
                      <a:pt x="2098" y="181"/>
                      <a:pt x="2108" y="189"/>
                    </a:cubicBezTo>
                    <a:lnTo>
                      <a:pt x="2124" y="203"/>
                    </a:lnTo>
                    <a:cubicBezTo>
                      <a:pt x="2125" y="204"/>
                      <a:pt x="2126" y="205"/>
                      <a:pt x="2127" y="206"/>
                    </a:cubicBezTo>
                    <a:lnTo>
                      <a:pt x="2209" y="305"/>
                    </a:lnTo>
                    <a:cubicBezTo>
                      <a:pt x="2210" y="306"/>
                      <a:pt x="2211" y="307"/>
                      <a:pt x="2212" y="308"/>
                    </a:cubicBezTo>
                    <a:lnTo>
                      <a:pt x="2274" y="422"/>
                    </a:lnTo>
                    <a:cubicBezTo>
                      <a:pt x="2274" y="423"/>
                      <a:pt x="2275" y="424"/>
                      <a:pt x="2275" y="425"/>
                    </a:cubicBezTo>
                    <a:lnTo>
                      <a:pt x="2290" y="466"/>
                    </a:lnTo>
                    <a:cubicBezTo>
                      <a:pt x="2294" y="478"/>
                      <a:pt x="2288" y="491"/>
                      <a:pt x="2276" y="495"/>
                    </a:cubicBezTo>
                    <a:cubicBezTo>
                      <a:pt x="2265" y="500"/>
                      <a:pt x="2251" y="494"/>
                      <a:pt x="2247" y="482"/>
                    </a:cubicBezTo>
                    <a:close/>
                    <a:moveTo>
                      <a:pt x="1891" y="100"/>
                    </a:moveTo>
                    <a:lnTo>
                      <a:pt x="1885" y="97"/>
                    </a:lnTo>
                    <a:lnTo>
                      <a:pt x="1888" y="98"/>
                    </a:lnTo>
                    <a:lnTo>
                      <a:pt x="1826" y="75"/>
                    </a:lnTo>
                    <a:lnTo>
                      <a:pt x="1764" y="60"/>
                    </a:lnTo>
                    <a:lnTo>
                      <a:pt x="1700" y="49"/>
                    </a:lnTo>
                    <a:lnTo>
                      <a:pt x="1633" y="46"/>
                    </a:lnTo>
                    <a:cubicBezTo>
                      <a:pt x="1621" y="46"/>
                      <a:pt x="1611" y="35"/>
                      <a:pt x="1611" y="22"/>
                    </a:cubicBezTo>
                    <a:cubicBezTo>
                      <a:pt x="1612" y="10"/>
                      <a:pt x="1623" y="0"/>
                      <a:pt x="1635" y="0"/>
                    </a:cubicBezTo>
                    <a:lnTo>
                      <a:pt x="1707" y="4"/>
                    </a:lnTo>
                    <a:lnTo>
                      <a:pt x="1775" y="15"/>
                    </a:lnTo>
                    <a:lnTo>
                      <a:pt x="1842" y="32"/>
                    </a:lnTo>
                    <a:lnTo>
                      <a:pt x="1904" y="55"/>
                    </a:lnTo>
                    <a:cubicBezTo>
                      <a:pt x="1906" y="55"/>
                      <a:pt x="1907" y="56"/>
                      <a:pt x="1907" y="56"/>
                    </a:cubicBezTo>
                    <a:lnTo>
                      <a:pt x="1913" y="59"/>
                    </a:lnTo>
                    <a:cubicBezTo>
                      <a:pt x="1925" y="65"/>
                      <a:pt x="1929" y="79"/>
                      <a:pt x="1923" y="91"/>
                    </a:cubicBezTo>
                    <a:cubicBezTo>
                      <a:pt x="1916" y="102"/>
                      <a:pt x="1902" y="106"/>
                      <a:pt x="1891" y="100"/>
                    </a:cubicBezTo>
                    <a:close/>
                    <a:moveTo>
                      <a:pt x="1634" y="47"/>
                    </a:moveTo>
                    <a:lnTo>
                      <a:pt x="1588" y="47"/>
                    </a:lnTo>
                    <a:cubicBezTo>
                      <a:pt x="1575" y="47"/>
                      <a:pt x="1565" y="36"/>
                      <a:pt x="1565" y="23"/>
                    </a:cubicBezTo>
                    <a:cubicBezTo>
                      <a:pt x="1565" y="11"/>
                      <a:pt x="1575" y="0"/>
                      <a:pt x="1588" y="0"/>
                    </a:cubicBezTo>
                    <a:lnTo>
                      <a:pt x="1634" y="0"/>
                    </a:lnTo>
                    <a:cubicBezTo>
                      <a:pt x="1647" y="0"/>
                      <a:pt x="1658" y="11"/>
                      <a:pt x="1658" y="23"/>
                    </a:cubicBezTo>
                    <a:cubicBezTo>
                      <a:pt x="1658" y="36"/>
                      <a:pt x="1647" y="47"/>
                      <a:pt x="1634" y="47"/>
                    </a:cubicBezTo>
                    <a:close/>
                    <a:moveTo>
                      <a:pt x="1357" y="47"/>
                    </a:moveTo>
                    <a:lnTo>
                      <a:pt x="1035" y="47"/>
                    </a:lnTo>
                    <a:cubicBezTo>
                      <a:pt x="1022" y="47"/>
                      <a:pt x="1012" y="36"/>
                      <a:pt x="1012" y="23"/>
                    </a:cubicBezTo>
                    <a:cubicBezTo>
                      <a:pt x="1012" y="11"/>
                      <a:pt x="1022" y="0"/>
                      <a:pt x="1035" y="0"/>
                    </a:cubicBezTo>
                    <a:lnTo>
                      <a:pt x="1357" y="0"/>
                    </a:lnTo>
                    <a:cubicBezTo>
                      <a:pt x="1370" y="0"/>
                      <a:pt x="1380" y="11"/>
                      <a:pt x="1380" y="23"/>
                    </a:cubicBezTo>
                    <a:cubicBezTo>
                      <a:pt x="1380" y="36"/>
                      <a:pt x="1370" y="47"/>
                      <a:pt x="1357" y="47"/>
                    </a:cubicBezTo>
                    <a:close/>
                    <a:moveTo>
                      <a:pt x="804" y="47"/>
                    </a:moveTo>
                    <a:lnTo>
                      <a:pt x="695" y="47"/>
                    </a:lnTo>
                    <a:lnTo>
                      <a:pt x="627" y="49"/>
                    </a:lnTo>
                    <a:lnTo>
                      <a:pt x="564" y="60"/>
                    </a:lnTo>
                    <a:lnTo>
                      <a:pt x="501" y="76"/>
                    </a:lnTo>
                    <a:lnTo>
                      <a:pt x="493" y="79"/>
                    </a:lnTo>
                    <a:cubicBezTo>
                      <a:pt x="481" y="83"/>
                      <a:pt x="468" y="77"/>
                      <a:pt x="464" y="65"/>
                    </a:cubicBezTo>
                    <a:cubicBezTo>
                      <a:pt x="459" y="53"/>
                      <a:pt x="465" y="40"/>
                      <a:pt x="477" y="36"/>
                    </a:cubicBezTo>
                    <a:lnTo>
                      <a:pt x="490" y="31"/>
                    </a:lnTo>
                    <a:lnTo>
                      <a:pt x="557" y="15"/>
                    </a:lnTo>
                    <a:lnTo>
                      <a:pt x="625" y="3"/>
                    </a:lnTo>
                    <a:lnTo>
                      <a:pt x="695" y="0"/>
                    </a:lnTo>
                    <a:lnTo>
                      <a:pt x="804" y="0"/>
                    </a:lnTo>
                    <a:cubicBezTo>
                      <a:pt x="817" y="0"/>
                      <a:pt x="827" y="11"/>
                      <a:pt x="827" y="23"/>
                    </a:cubicBezTo>
                    <a:cubicBezTo>
                      <a:pt x="827" y="36"/>
                      <a:pt x="817" y="47"/>
                      <a:pt x="804" y="47"/>
                    </a:cubicBezTo>
                    <a:close/>
                    <a:moveTo>
                      <a:pt x="299" y="185"/>
                    </a:moveTo>
                    <a:lnTo>
                      <a:pt x="235" y="238"/>
                    </a:lnTo>
                    <a:lnTo>
                      <a:pt x="238" y="235"/>
                    </a:lnTo>
                    <a:lnTo>
                      <a:pt x="156" y="334"/>
                    </a:lnTo>
                    <a:lnTo>
                      <a:pt x="159" y="330"/>
                    </a:lnTo>
                    <a:lnTo>
                      <a:pt x="106" y="428"/>
                    </a:lnTo>
                    <a:cubicBezTo>
                      <a:pt x="100" y="439"/>
                      <a:pt x="86" y="443"/>
                      <a:pt x="75" y="437"/>
                    </a:cubicBezTo>
                    <a:cubicBezTo>
                      <a:pt x="63" y="431"/>
                      <a:pt x="59" y="417"/>
                      <a:pt x="65" y="406"/>
                    </a:cubicBezTo>
                    <a:lnTo>
                      <a:pt x="118" y="308"/>
                    </a:lnTo>
                    <a:cubicBezTo>
                      <a:pt x="119" y="307"/>
                      <a:pt x="120" y="306"/>
                      <a:pt x="121" y="305"/>
                    </a:cubicBezTo>
                    <a:lnTo>
                      <a:pt x="203" y="206"/>
                    </a:lnTo>
                    <a:cubicBezTo>
                      <a:pt x="204" y="205"/>
                      <a:pt x="205" y="204"/>
                      <a:pt x="206" y="203"/>
                    </a:cubicBezTo>
                    <a:lnTo>
                      <a:pt x="270" y="150"/>
                    </a:lnTo>
                    <a:cubicBezTo>
                      <a:pt x="280" y="142"/>
                      <a:pt x="294" y="143"/>
                      <a:pt x="302" y="153"/>
                    </a:cubicBezTo>
                    <a:cubicBezTo>
                      <a:pt x="310" y="162"/>
                      <a:pt x="309" y="177"/>
                      <a:pt x="299" y="185"/>
                    </a:cubicBezTo>
                    <a:close/>
                    <a:moveTo>
                      <a:pt x="49" y="639"/>
                    </a:moveTo>
                    <a:lnTo>
                      <a:pt x="46" y="696"/>
                    </a:lnTo>
                    <a:cubicBezTo>
                      <a:pt x="46" y="709"/>
                      <a:pt x="35" y="719"/>
                      <a:pt x="22" y="718"/>
                    </a:cubicBezTo>
                    <a:cubicBezTo>
                      <a:pt x="10" y="718"/>
                      <a:pt x="0" y="707"/>
                      <a:pt x="0" y="694"/>
                    </a:cubicBezTo>
                    <a:lnTo>
                      <a:pt x="3" y="637"/>
                    </a:lnTo>
                    <a:cubicBezTo>
                      <a:pt x="4" y="624"/>
                      <a:pt x="14" y="614"/>
                      <a:pt x="27" y="615"/>
                    </a:cubicBezTo>
                    <a:cubicBezTo>
                      <a:pt x="40" y="615"/>
                      <a:pt x="50" y="626"/>
                      <a:pt x="49" y="639"/>
                    </a:cubicBezTo>
                    <a:close/>
                    <a:moveTo>
                      <a:pt x="47" y="695"/>
                    </a:moveTo>
                    <a:lnTo>
                      <a:pt x="47" y="960"/>
                    </a:lnTo>
                    <a:cubicBezTo>
                      <a:pt x="47" y="973"/>
                      <a:pt x="36" y="983"/>
                      <a:pt x="23" y="983"/>
                    </a:cubicBezTo>
                    <a:cubicBezTo>
                      <a:pt x="11" y="983"/>
                      <a:pt x="0" y="973"/>
                      <a:pt x="0" y="960"/>
                    </a:cubicBezTo>
                    <a:lnTo>
                      <a:pt x="0" y="695"/>
                    </a:lnTo>
                    <a:cubicBezTo>
                      <a:pt x="0" y="683"/>
                      <a:pt x="11" y="672"/>
                      <a:pt x="23" y="672"/>
                    </a:cubicBezTo>
                    <a:cubicBezTo>
                      <a:pt x="36" y="672"/>
                      <a:pt x="47" y="683"/>
                      <a:pt x="47" y="695"/>
                    </a:cubicBezTo>
                    <a:close/>
                    <a:moveTo>
                      <a:pt x="47" y="1191"/>
                    </a:moveTo>
                    <a:lnTo>
                      <a:pt x="47" y="1513"/>
                    </a:lnTo>
                    <a:cubicBezTo>
                      <a:pt x="47" y="1526"/>
                      <a:pt x="36" y="1536"/>
                      <a:pt x="23" y="1536"/>
                    </a:cubicBezTo>
                    <a:cubicBezTo>
                      <a:pt x="11" y="1536"/>
                      <a:pt x="0" y="1526"/>
                      <a:pt x="0" y="1513"/>
                    </a:cubicBezTo>
                    <a:lnTo>
                      <a:pt x="0" y="1191"/>
                    </a:lnTo>
                    <a:cubicBezTo>
                      <a:pt x="0" y="1178"/>
                      <a:pt x="11" y="1168"/>
                      <a:pt x="23" y="1168"/>
                    </a:cubicBezTo>
                    <a:cubicBezTo>
                      <a:pt x="36" y="1168"/>
                      <a:pt x="47" y="1178"/>
                      <a:pt x="47" y="1191"/>
                    </a:cubicBezTo>
                    <a:close/>
                    <a:moveTo>
                      <a:pt x="47" y="1744"/>
                    </a:moveTo>
                    <a:lnTo>
                      <a:pt x="47" y="1770"/>
                    </a:lnTo>
                    <a:lnTo>
                      <a:pt x="49" y="1838"/>
                    </a:lnTo>
                    <a:lnTo>
                      <a:pt x="60" y="1902"/>
                    </a:lnTo>
                    <a:lnTo>
                      <a:pt x="76" y="1965"/>
                    </a:lnTo>
                    <a:lnTo>
                      <a:pt x="98" y="2024"/>
                    </a:lnTo>
                    <a:lnTo>
                      <a:pt x="97" y="2021"/>
                    </a:lnTo>
                    <a:lnTo>
                      <a:pt x="110" y="2045"/>
                    </a:lnTo>
                    <a:cubicBezTo>
                      <a:pt x="116" y="2056"/>
                      <a:pt x="111" y="2070"/>
                      <a:pt x="100" y="2076"/>
                    </a:cubicBezTo>
                    <a:cubicBezTo>
                      <a:pt x="89" y="2082"/>
                      <a:pt x="75" y="2078"/>
                      <a:pt x="69" y="2067"/>
                    </a:cubicBezTo>
                    <a:lnTo>
                      <a:pt x="56" y="2043"/>
                    </a:lnTo>
                    <a:cubicBezTo>
                      <a:pt x="56" y="2043"/>
                      <a:pt x="55" y="2042"/>
                      <a:pt x="55" y="2040"/>
                    </a:cubicBezTo>
                    <a:lnTo>
                      <a:pt x="31" y="1976"/>
                    </a:lnTo>
                    <a:lnTo>
                      <a:pt x="15" y="1909"/>
                    </a:lnTo>
                    <a:lnTo>
                      <a:pt x="3" y="1840"/>
                    </a:lnTo>
                    <a:lnTo>
                      <a:pt x="0" y="1770"/>
                    </a:lnTo>
                    <a:lnTo>
                      <a:pt x="0" y="1744"/>
                    </a:lnTo>
                    <a:cubicBezTo>
                      <a:pt x="0" y="1731"/>
                      <a:pt x="11" y="1721"/>
                      <a:pt x="23" y="1721"/>
                    </a:cubicBezTo>
                    <a:cubicBezTo>
                      <a:pt x="36" y="1721"/>
                      <a:pt x="47" y="1731"/>
                      <a:pt x="47" y="1744"/>
                    </a:cubicBezTo>
                    <a:close/>
                    <a:moveTo>
                      <a:pt x="238" y="2230"/>
                    </a:moveTo>
                    <a:lnTo>
                      <a:pt x="238" y="2231"/>
                    </a:lnTo>
                    <a:lnTo>
                      <a:pt x="235" y="2228"/>
                    </a:lnTo>
                    <a:lnTo>
                      <a:pt x="334" y="2310"/>
                    </a:lnTo>
                    <a:lnTo>
                      <a:pt x="330" y="2307"/>
                    </a:lnTo>
                    <a:lnTo>
                      <a:pt x="444" y="2369"/>
                    </a:lnTo>
                    <a:lnTo>
                      <a:pt x="441" y="2368"/>
                    </a:lnTo>
                    <a:lnTo>
                      <a:pt x="501" y="2390"/>
                    </a:lnTo>
                    <a:cubicBezTo>
                      <a:pt x="513" y="2394"/>
                      <a:pt x="519" y="2408"/>
                      <a:pt x="514" y="2419"/>
                    </a:cubicBezTo>
                    <a:cubicBezTo>
                      <a:pt x="510" y="2431"/>
                      <a:pt x="497" y="2437"/>
                      <a:pt x="485" y="2433"/>
                    </a:cubicBezTo>
                    <a:lnTo>
                      <a:pt x="425" y="2411"/>
                    </a:lnTo>
                    <a:cubicBezTo>
                      <a:pt x="424" y="2411"/>
                      <a:pt x="423" y="2410"/>
                      <a:pt x="422" y="2410"/>
                    </a:cubicBezTo>
                    <a:lnTo>
                      <a:pt x="308" y="2348"/>
                    </a:lnTo>
                    <a:cubicBezTo>
                      <a:pt x="307" y="2347"/>
                      <a:pt x="306" y="2346"/>
                      <a:pt x="305" y="2345"/>
                    </a:cubicBezTo>
                    <a:lnTo>
                      <a:pt x="206" y="2263"/>
                    </a:lnTo>
                    <a:cubicBezTo>
                      <a:pt x="205" y="2262"/>
                      <a:pt x="204" y="2261"/>
                      <a:pt x="203" y="2260"/>
                    </a:cubicBezTo>
                    <a:lnTo>
                      <a:pt x="202" y="2259"/>
                    </a:lnTo>
                    <a:cubicBezTo>
                      <a:pt x="194" y="2250"/>
                      <a:pt x="195" y="2235"/>
                      <a:pt x="205" y="2227"/>
                    </a:cubicBezTo>
                    <a:cubicBezTo>
                      <a:pt x="215" y="2219"/>
                      <a:pt x="229" y="2220"/>
                      <a:pt x="238" y="2230"/>
                    </a:cubicBezTo>
                    <a:close/>
                  </a:path>
                </a:pathLst>
              </a:custGeom>
              <a:solidFill>
                <a:srgbClr val="00B0F0"/>
              </a:solidFill>
              <a:ln w="17463" cap="flat">
                <a:solidFill>
                  <a:srgbClr val="00B0F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100"/>
              <p:cNvSpPr>
                <a:spLocks/>
              </p:cNvSpPr>
              <p:nvPr/>
            </p:nvSpPr>
            <p:spPr bwMode="auto">
              <a:xfrm>
                <a:off x="4790" y="3820"/>
                <a:ext cx="2299" cy="1767"/>
              </a:xfrm>
              <a:custGeom>
                <a:avLst/>
                <a:gdLst>
                  <a:gd name="T0" fmla="*/ 672 w 3214"/>
                  <a:gd name="T1" fmla="*/ 2458 h 2458"/>
                  <a:gd name="T2" fmla="*/ 2542 w 3214"/>
                  <a:gd name="T3" fmla="*/ 2458 h 2458"/>
                  <a:gd name="T4" fmla="*/ 3214 w 3214"/>
                  <a:gd name="T5" fmla="*/ 1786 h 2458"/>
                  <a:gd name="T6" fmla="*/ 3214 w 3214"/>
                  <a:gd name="T7" fmla="*/ 1786 h 2458"/>
                  <a:gd name="T8" fmla="*/ 3214 w 3214"/>
                  <a:gd name="T9" fmla="*/ 1786 h 2458"/>
                  <a:gd name="T10" fmla="*/ 3214 w 3214"/>
                  <a:gd name="T11" fmla="*/ 672 h 2458"/>
                  <a:gd name="T12" fmla="*/ 2542 w 3214"/>
                  <a:gd name="T13" fmla="*/ 0 h 2458"/>
                  <a:gd name="T14" fmla="*/ 2542 w 3214"/>
                  <a:gd name="T15" fmla="*/ 0 h 2458"/>
                  <a:gd name="T16" fmla="*/ 672 w 3214"/>
                  <a:gd name="T17" fmla="*/ 0 h 2458"/>
                  <a:gd name="T18" fmla="*/ 0 w 3214"/>
                  <a:gd name="T19" fmla="*/ 672 h 2458"/>
                  <a:gd name="T20" fmla="*/ 0 w 3214"/>
                  <a:gd name="T21" fmla="*/ 672 h 2458"/>
                  <a:gd name="T22" fmla="*/ 0 w 3214"/>
                  <a:gd name="T23" fmla="*/ 1786 h 2458"/>
                  <a:gd name="T24" fmla="*/ 672 w 3214"/>
                  <a:gd name="T25" fmla="*/ 2458 h 2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14" h="2458">
                    <a:moveTo>
                      <a:pt x="672" y="2458"/>
                    </a:moveTo>
                    <a:lnTo>
                      <a:pt x="2542" y="2458"/>
                    </a:lnTo>
                    <a:cubicBezTo>
                      <a:pt x="2914" y="2458"/>
                      <a:pt x="3214" y="2157"/>
                      <a:pt x="3214" y="1786"/>
                    </a:cubicBezTo>
                    <a:cubicBezTo>
                      <a:pt x="3214" y="1786"/>
                      <a:pt x="3214" y="1786"/>
                      <a:pt x="3214" y="1786"/>
                    </a:cubicBezTo>
                    <a:lnTo>
                      <a:pt x="3214" y="1786"/>
                    </a:lnTo>
                    <a:lnTo>
                      <a:pt x="3214" y="672"/>
                    </a:lnTo>
                    <a:cubicBezTo>
                      <a:pt x="3214" y="301"/>
                      <a:pt x="2914" y="0"/>
                      <a:pt x="2542" y="0"/>
                    </a:cubicBezTo>
                    <a:lnTo>
                      <a:pt x="2542" y="0"/>
                    </a:lnTo>
                    <a:lnTo>
                      <a:pt x="672" y="0"/>
                    </a:lnTo>
                    <a:cubicBezTo>
                      <a:pt x="300" y="0"/>
                      <a:pt x="0" y="301"/>
                      <a:pt x="0" y="672"/>
                    </a:cubicBezTo>
                    <a:lnTo>
                      <a:pt x="0" y="672"/>
                    </a:lnTo>
                    <a:lnTo>
                      <a:pt x="0" y="1786"/>
                    </a:lnTo>
                    <a:cubicBezTo>
                      <a:pt x="0" y="2157"/>
                      <a:pt x="300" y="2458"/>
                      <a:pt x="672" y="24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01"/>
              <p:cNvSpPr>
                <a:spLocks noEditPoints="1"/>
              </p:cNvSpPr>
              <p:nvPr/>
            </p:nvSpPr>
            <p:spPr bwMode="auto">
              <a:xfrm>
                <a:off x="4774" y="3804"/>
                <a:ext cx="2332" cy="1800"/>
              </a:xfrm>
              <a:custGeom>
                <a:avLst/>
                <a:gdLst>
                  <a:gd name="T0" fmla="*/ 1018 w 3261"/>
                  <a:gd name="T1" fmla="*/ 2481 h 2505"/>
                  <a:gd name="T2" fmla="*/ 649 w 3261"/>
                  <a:gd name="T3" fmla="*/ 2479 h 2505"/>
                  <a:gd name="T4" fmla="*/ 1571 w 3261"/>
                  <a:gd name="T5" fmla="*/ 2481 h 2505"/>
                  <a:gd name="T6" fmla="*/ 1225 w 3261"/>
                  <a:gd name="T7" fmla="*/ 2458 h 2505"/>
                  <a:gd name="T8" fmla="*/ 2101 w 3261"/>
                  <a:gd name="T9" fmla="*/ 2505 h 2505"/>
                  <a:gd name="T10" fmla="*/ 2331 w 3261"/>
                  <a:gd name="T11" fmla="*/ 2458 h 2505"/>
                  <a:gd name="T12" fmla="*/ 2676 w 3261"/>
                  <a:gd name="T13" fmla="*/ 2472 h 2505"/>
                  <a:gd name="T14" fmla="*/ 2331 w 3261"/>
                  <a:gd name="T15" fmla="*/ 2505 h 2505"/>
                  <a:gd name="T16" fmla="*/ 2930 w 3261"/>
                  <a:gd name="T17" fmla="*/ 2346 h 2505"/>
                  <a:gd name="T18" fmla="*/ 3095 w 3261"/>
                  <a:gd name="T19" fmla="*/ 2182 h 2505"/>
                  <a:gd name="T20" fmla="*/ 3056 w 3261"/>
                  <a:gd name="T21" fmla="*/ 2302 h 2505"/>
                  <a:gd name="T22" fmla="*/ 2851 w 3261"/>
                  <a:gd name="T23" fmla="*/ 2416 h 2505"/>
                  <a:gd name="T24" fmla="*/ 3212 w 3261"/>
                  <a:gd name="T25" fmla="*/ 1875 h 2505"/>
                  <a:gd name="T26" fmla="*/ 3257 w 3261"/>
                  <a:gd name="T27" fmla="*/ 1882 h 2505"/>
                  <a:gd name="T28" fmla="*/ 3190 w 3261"/>
                  <a:gd name="T29" fmla="*/ 1985 h 2505"/>
                  <a:gd name="T30" fmla="*/ 3261 w 3261"/>
                  <a:gd name="T31" fmla="*/ 1670 h 2505"/>
                  <a:gd name="T32" fmla="*/ 3214 w 3261"/>
                  <a:gd name="T33" fmla="*/ 1440 h 2505"/>
                  <a:gd name="T34" fmla="*/ 3261 w 3261"/>
                  <a:gd name="T35" fmla="*/ 1440 h 2505"/>
                  <a:gd name="T36" fmla="*/ 3214 w 3261"/>
                  <a:gd name="T37" fmla="*/ 695 h 2505"/>
                  <a:gd name="T38" fmla="*/ 3247 w 3261"/>
                  <a:gd name="T39" fmla="*/ 561 h 2505"/>
                  <a:gd name="T40" fmla="*/ 3237 w 3261"/>
                  <a:gd name="T41" fmla="*/ 910 h 2505"/>
                  <a:gd name="T42" fmla="*/ 3105 w 3261"/>
                  <a:gd name="T43" fmla="*/ 334 h 2505"/>
                  <a:gd name="T44" fmla="*/ 2930 w 3261"/>
                  <a:gd name="T45" fmla="*/ 159 h 2505"/>
                  <a:gd name="T46" fmla="*/ 2952 w 3261"/>
                  <a:gd name="T47" fmla="*/ 118 h 2505"/>
                  <a:gd name="T48" fmla="*/ 3140 w 3261"/>
                  <a:gd name="T49" fmla="*/ 305 h 2505"/>
                  <a:gd name="T50" fmla="*/ 3120 w 3261"/>
                  <a:gd name="T51" fmla="*/ 363 h 2505"/>
                  <a:gd name="T52" fmla="*/ 2564 w 3261"/>
                  <a:gd name="T53" fmla="*/ 46 h 2505"/>
                  <a:gd name="T54" fmla="*/ 2707 w 3261"/>
                  <a:gd name="T55" fmla="*/ 15 h 2505"/>
                  <a:gd name="T56" fmla="*/ 2565 w 3261"/>
                  <a:gd name="T57" fmla="*/ 47 h 2505"/>
                  <a:gd name="T58" fmla="*/ 2565 w 3261"/>
                  <a:gd name="T59" fmla="*/ 0 h 2505"/>
                  <a:gd name="T60" fmla="*/ 1830 w 3261"/>
                  <a:gd name="T61" fmla="*/ 47 h 2505"/>
                  <a:gd name="T62" fmla="*/ 2176 w 3261"/>
                  <a:gd name="T63" fmla="*/ 23 h 2505"/>
                  <a:gd name="T64" fmla="*/ 1254 w 3261"/>
                  <a:gd name="T65" fmla="*/ 23 h 2505"/>
                  <a:gd name="T66" fmla="*/ 1600 w 3261"/>
                  <a:gd name="T67" fmla="*/ 47 h 2505"/>
                  <a:gd name="T68" fmla="*/ 724 w 3261"/>
                  <a:gd name="T69" fmla="*/ 0 h 2505"/>
                  <a:gd name="T70" fmla="*/ 502 w 3261"/>
                  <a:gd name="T71" fmla="*/ 76 h 2505"/>
                  <a:gd name="T72" fmla="*/ 330 w 3261"/>
                  <a:gd name="T73" fmla="*/ 159 h 2505"/>
                  <a:gd name="T74" fmla="*/ 208 w 3261"/>
                  <a:gd name="T75" fmla="*/ 201 h 2505"/>
                  <a:gd name="T76" fmla="*/ 425 w 3261"/>
                  <a:gd name="T77" fmla="*/ 55 h 2505"/>
                  <a:gd name="T78" fmla="*/ 502 w 3261"/>
                  <a:gd name="T79" fmla="*/ 76 h 2505"/>
                  <a:gd name="T80" fmla="*/ 75 w 3261"/>
                  <a:gd name="T81" fmla="*/ 503 h 2505"/>
                  <a:gd name="T82" fmla="*/ 22 w 3261"/>
                  <a:gd name="T83" fmla="*/ 718 h 2505"/>
                  <a:gd name="T84" fmla="*/ 32 w 3261"/>
                  <a:gd name="T85" fmla="*/ 487 h 2505"/>
                  <a:gd name="T86" fmla="*/ 102 w 3261"/>
                  <a:gd name="T87" fmla="*/ 386 h 2505"/>
                  <a:gd name="T88" fmla="*/ 23 w 3261"/>
                  <a:gd name="T89" fmla="*/ 741 h 2505"/>
                  <a:gd name="T90" fmla="*/ 47 w 3261"/>
                  <a:gd name="T91" fmla="*/ 695 h 2505"/>
                  <a:gd name="T92" fmla="*/ 0 w 3261"/>
                  <a:gd name="T93" fmla="*/ 1271 h 2505"/>
                  <a:gd name="T94" fmla="*/ 47 w 3261"/>
                  <a:gd name="T95" fmla="*/ 1501 h 2505"/>
                  <a:gd name="T96" fmla="*/ 1 w 3261"/>
                  <a:gd name="T97" fmla="*/ 1825 h 2505"/>
                  <a:gd name="T98" fmla="*/ 47 w 3261"/>
                  <a:gd name="T99" fmla="*/ 1501 h 2505"/>
                  <a:gd name="T100" fmla="*/ 159 w 3261"/>
                  <a:gd name="T101" fmla="*/ 2174 h 2505"/>
                  <a:gd name="T102" fmla="*/ 266 w 3261"/>
                  <a:gd name="T103" fmla="*/ 2292 h 2505"/>
                  <a:gd name="T104" fmla="*/ 203 w 3261"/>
                  <a:gd name="T105" fmla="*/ 2299 h 2505"/>
                  <a:gd name="T106" fmla="*/ 55 w 3261"/>
                  <a:gd name="T107" fmla="*/ 2079 h 2505"/>
                  <a:gd name="T108" fmla="*/ 453 w 3261"/>
                  <a:gd name="T109" fmla="*/ 2411 h 2505"/>
                  <a:gd name="T110" fmla="*/ 649 w 3261"/>
                  <a:gd name="T111" fmla="*/ 2482 h 2505"/>
                  <a:gd name="T112" fmla="*/ 437 w 3261"/>
                  <a:gd name="T113" fmla="*/ 2454 h 2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1" h="2505">
                    <a:moveTo>
                      <a:pt x="674" y="2457"/>
                    </a:moveTo>
                    <a:lnTo>
                      <a:pt x="696" y="2458"/>
                    </a:lnTo>
                    <a:lnTo>
                      <a:pt x="995" y="2458"/>
                    </a:lnTo>
                    <a:cubicBezTo>
                      <a:pt x="1008" y="2458"/>
                      <a:pt x="1018" y="2469"/>
                      <a:pt x="1018" y="2481"/>
                    </a:cubicBezTo>
                    <a:cubicBezTo>
                      <a:pt x="1018" y="2494"/>
                      <a:pt x="1008" y="2505"/>
                      <a:pt x="995" y="2505"/>
                    </a:cubicBezTo>
                    <a:lnTo>
                      <a:pt x="694" y="2504"/>
                    </a:lnTo>
                    <a:lnTo>
                      <a:pt x="672" y="2503"/>
                    </a:lnTo>
                    <a:cubicBezTo>
                      <a:pt x="659" y="2503"/>
                      <a:pt x="649" y="2492"/>
                      <a:pt x="649" y="2479"/>
                    </a:cubicBezTo>
                    <a:cubicBezTo>
                      <a:pt x="650" y="2467"/>
                      <a:pt x="661" y="2457"/>
                      <a:pt x="674" y="2457"/>
                    </a:cubicBezTo>
                    <a:close/>
                    <a:moveTo>
                      <a:pt x="1225" y="2458"/>
                    </a:moveTo>
                    <a:lnTo>
                      <a:pt x="1548" y="2458"/>
                    </a:lnTo>
                    <a:cubicBezTo>
                      <a:pt x="1561" y="2458"/>
                      <a:pt x="1571" y="2469"/>
                      <a:pt x="1571" y="2481"/>
                    </a:cubicBezTo>
                    <a:cubicBezTo>
                      <a:pt x="1571" y="2494"/>
                      <a:pt x="1561" y="2505"/>
                      <a:pt x="1548" y="2505"/>
                    </a:cubicBezTo>
                    <a:lnTo>
                      <a:pt x="1225" y="2505"/>
                    </a:lnTo>
                    <a:cubicBezTo>
                      <a:pt x="1213" y="2505"/>
                      <a:pt x="1202" y="2494"/>
                      <a:pt x="1202" y="2481"/>
                    </a:cubicBezTo>
                    <a:cubicBezTo>
                      <a:pt x="1202" y="2469"/>
                      <a:pt x="1213" y="2458"/>
                      <a:pt x="1225" y="2458"/>
                    </a:cubicBezTo>
                    <a:close/>
                    <a:moveTo>
                      <a:pt x="1778" y="2458"/>
                    </a:moveTo>
                    <a:lnTo>
                      <a:pt x="2101" y="2458"/>
                    </a:lnTo>
                    <a:cubicBezTo>
                      <a:pt x="2114" y="2458"/>
                      <a:pt x="2124" y="2469"/>
                      <a:pt x="2124" y="2481"/>
                    </a:cubicBezTo>
                    <a:cubicBezTo>
                      <a:pt x="2124" y="2494"/>
                      <a:pt x="2114" y="2505"/>
                      <a:pt x="2101" y="2505"/>
                    </a:cubicBezTo>
                    <a:lnTo>
                      <a:pt x="1778" y="2505"/>
                    </a:lnTo>
                    <a:cubicBezTo>
                      <a:pt x="1766" y="2505"/>
                      <a:pt x="1755" y="2494"/>
                      <a:pt x="1755" y="2481"/>
                    </a:cubicBezTo>
                    <a:cubicBezTo>
                      <a:pt x="1755" y="2469"/>
                      <a:pt x="1766" y="2458"/>
                      <a:pt x="1778" y="2458"/>
                    </a:cubicBezTo>
                    <a:close/>
                    <a:moveTo>
                      <a:pt x="2331" y="2458"/>
                    </a:moveTo>
                    <a:lnTo>
                      <a:pt x="2565" y="2458"/>
                    </a:lnTo>
                    <a:lnTo>
                      <a:pt x="2633" y="2455"/>
                    </a:lnTo>
                    <a:lnTo>
                      <a:pt x="2650" y="2453"/>
                    </a:lnTo>
                    <a:cubicBezTo>
                      <a:pt x="2662" y="2451"/>
                      <a:pt x="2674" y="2459"/>
                      <a:pt x="2676" y="2472"/>
                    </a:cubicBezTo>
                    <a:cubicBezTo>
                      <a:pt x="2678" y="2484"/>
                      <a:pt x="2670" y="2496"/>
                      <a:pt x="2657" y="2498"/>
                    </a:cubicBezTo>
                    <a:lnTo>
                      <a:pt x="2635" y="2501"/>
                    </a:lnTo>
                    <a:lnTo>
                      <a:pt x="2565" y="2505"/>
                    </a:lnTo>
                    <a:lnTo>
                      <a:pt x="2331" y="2505"/>
                    </a:lnTo>
                    <a:cubicBezTo>
                      <a:pt x="2319" y="2505"/>
                      <a:pt x="2308" y="2494"/>
                      <a:pt x="2308" y="2481"/>
                    </a:cubicBezTo>
                    <a:cubicBezTo>
                      <a:pt x="2308" y="2469"/>
                      <a:pt x="2319" y="2458"/>
                      <a:pt x="2331" y="2458"/>
                    </a:cubicBezTo>
                    <a:close/>
                    <a:moveTo>
                      <a:pt x="2860" y="2384"/>
                    </a:moveTo>
                    <a:lnTo>
                      <a:pt x="2930" y="2346"/>
                    </a:lnTo>
                    <a:lnTo>
                      <a:pt x="2927" y="2349"/>
                    </a:lnTo>
                    <a:lnTo>
                      <a:pt x="3027" y="2267"/>
                    </a:lnTo>
                    <a:lnTo>
                      <a:pt x="3024" y="2270"/>
                    </a:lnTo>
                    <a:lnTo>
                      <a:pt x="3095" y="2182"/>
                    </a:lnTo>
                    <a:cubicBezTo>
                      <a:pt x="3103" y="2172"/>
                      <a:pt x="3118" y="2171"/>
                      <a:pt x="3128" y="2179"/>
                    </a:cubicBezTo>
                    <a:cubicBezTo>
                      <a:pt x="3138" y="2187"/>
                      <a:pt x="3139" y="2202"/>
                      <a:pt x="3131" y="2211"/>
                    </a:cubicBezTo>
                    <a:lnTo>
                      <a:pt x="3059" y="2299"/>
                    </a:lnTo>
                    <a:cubicBezTo>
                      <a:pt x="3058" y="2300"/>
                      <a:pt x="3057" y="2301"/>
                      <a:pt x="3056" y="2302"/>
                    </a:cubicBezTo>
                    <a:lnTo>
                      <a:pt x="2956" y="2384"/>
                    </a:lnTo>
                    <a:cubicBezTo>
                      <a:pt x="2955" y="2385"/>
                      <a:pt x="2954" y="2386"/>
                      <a:pt x="2952" y="2387"/>
                    </a:cubicBezTo>
                    <a:lnTo>
                      <a:pt x="2882" y="2425"/>
                    </a:lnTo>
                    <a:cubicBezTo>
                      <a:pt x="2871" y="2431"/>
                      <a:pt x="2857" y="2427"/>
                      <a:pt x="2851" y="2416"/>
                    </a:cubicBezTo>
                    <a:cubicBezTo>
                      <a:pt x="2845" y="2405"/>
                      <a:pt x="2849" y="2391"/>
                      <a:pt x="2860" y="2384"/>
                    </a:cubicBezTo>
                    <a:close/>
                    <a:moveTo>
                      <a:pt x="3190" y="1985"/>
                    </a:moveTo>
                    <a:lnTo>
                      <a:pt x="3201" y="1939"/>
                    </a:lnTo>
                    <a:lnTo>
                      <a:pt x="3212" y="1875"/>
                    </a:lnTo>
                    <a:lnTo>
                      <a:pt x="3214" y="1808"/>
                    </a:lnTo>
                    <a:cubicBezTo>
                      <a:pt x="3215" y="1796"/>
                      <a:pt x="3226" y="1786"/>
                      <a:pt x="3238" y="1786"/>
                    </a:cubicBezTo>
                    <a:cubicBezTo>
                      <a:pt x="3251" y="1787"/>
                      <a:pt x="3261" y="1798"/>
                      <a:pt x="3260" y="1810"/>
                    </a:cubicBezTo>
                    <a:lnTo>
                      <a:pt x="3257" y="1882"/>
                    </a:lnTo>
                    <a:lnTo>
                      <a:pt x="3246" y="1950"/>
                    </a:lnTo>
                    <a:lnTo>
                      <a:pt x="3235" y="1996"/>
                    </a:lnTo>
                    <a:cubicBezTo>
                      <a:pt x="3232" y="2008"/>
                      <a:pt x="3219" y="2016"/>
                      <a:pt x="3207" y="2013"/>
                    </a:cubicBezTo>
                    <a:cubicBezTo>
                      <a:pt x="3194" y="2010"/>
                      <a:pt x="3187" y="1997"/>
                      <a:pt x="3190" y="1985"/>
                    </a:cubicBezTo>
                    <a:close/>
                    <a:moveTo>
                      <a:pt x="3214" y="1809"/>
                    </a:moveTo>
                    <a:lnTo>
                      <a:pt x="3214" y="1670"/>
                    </a:lnTo>
                    <a:cubicBezTo>
                      <a:pt x="3214" y="1657"/>
                      <a:pt x="3225" y="1647"/>
                      <a:pt x="3237" y="1647"/>
                    </a:cubicBezTo>
                    <a:cubicBezTo>
                      <a:pt x="3250" y="1647"/>
                      <a:pt x="3261" y="1657"/>
                      <a:pt x="3261" y="1670"/>
                    </a:cubicBezTo>
                    <a:lnTo>
                      <a:pt x="3261" y="1809"/>
                    </a:lnTo>
                    <a:cubicBezTo>
                      <a:pt x="3261" y="1822"/>
                      <a:pt x="3250" y="1833"/>
                      <a:pt x="3237" y="1833"/>
                    </a:cubicBezTo>
                    <a:cubicBezTo>
                      <a:pt x="3225" y="1833"/>
                      <a:pt x="3214" y="1822"/>
                      <a:pt x="3214" y="1809"/>
                    </a:cubicBezTo>
                    <a:close/>
                    <a:moveTo>
                      <a:pt x="3214" y="1440"/>
                    </a:moveTo>
                    <a:lnTo>
                      <a:pt x="3214" y="1117"/>
                    </a:lnTo>
                    <a:cubicBezTo>
                      <a:pt x="3214" y="1104"/>
                      <a:pt x="3225" y="1094"/>
                      <a:pt x="3237" y="1094"/>
                    </a:cubicBezTo>
                    <a:cubicBezTo>
                      <a:pt x="3250" y="1094"/>
                      <a:pt x="3261" y="1104"/>
                      <a:pt x="3261" y="1117"/>
                    </a:cubicBezTo>
                    <a:lnTo>
                      <a:pt x="3261" y="1440"/>
                    </a:lnTo>
                    <a:cubicBezTo>
                      <a:pt x="3261" y="1452"/>
                      <a:pt x="3250" y="1463"/>
                      <a:pt x="3237" y="1463"/>
                    </a:cubicBezTo>
                    <a:cubicBezTo>
                      <a:pt x="3225" y="1463"/>
                      <a:pt x="3214" y="1452"/>
                      <a:pt x="3214" y="1440"/>
                    </a:cubicBezTo>
                    <a:close/>
                    <a:moveTo>
                      <a:pt x="3214" y="887"/>
                    </a:moveTo>
                    <a:lnTo>
                      <a:pt x="3214" y="695"/>
                    </a:lnTo>
                    <a:lnTo>
                      <a:pt x="3211" y="627"/>
                    </a:lnTo>
                    <a:lnTo>
                      <a:pt x="3201" y="569"/>
                    </a:lnTo>
                    <a:cubicBezTo>
                      <a:pt x="3199" y="556"/>
                      <a:pt x="3208" y="544"/>
                      <a:pt x="3220" y="542"/>
                    </a:cubicBezTo>
                    <a:cubicBezTo>
                      <a:pt x="3233" y="540"/>
                      <a:pt x="3245" y="549"/>
                      <a:pt x="3247" y="561"/>
                    </a:cubicBezTo>
                    <a:lnTo>
                      <a:pt x="3257" y="625"/>
                    </a:lnTo>
                    <a:lnTo>
                      <a:pt x="3261" y="695"/>
                    </a:lnTo>
                    <a:lnTo>
                      <a:pt x="3261" y="887"/>
                    </a:lnTo>
                    <a:cubicBezTo>
                      <a:pt x="3261" y="899"/>
                      <a:pt x="3250" y="910"/>
                      <a:pt x="3237" y="910"/>
                    </a:cubicBezTo>
                    <a:cubicBezTo>
                      <a:pt x="3225" y="910"/>
                      <a:pt x="3214" y="899"/>
                      <a:pt x="3214" y="887"/>
                    </a:cubicBezTo>
                    <a:close/>
                    <a:moveTo>
                      <a:pt x="3120" y="363"/>
                    </a:moveTo>
                    <a:lnTo>
                      <a:pt x="3102" y="330"/>
                    </a:lnTo>
                    <a:lnTo>
                      <a:pt x="3105" y="334"/>
                    </a:lnTo>
                    <a:lnTo>
                      <a:pt x="3024" y="235"/>
                    </a:lnTo>
                    <a:lnTo>
                      <a:pt x="3027" y="238"/>
                    </a:lnTo>
                    <a:lnTo>
                      <a:pt x="2927" y="156"/>
                    </a:lnTo>
                    <a:lnTo>
                      <a:pt x="2930" y="159"/>
                    </a:lnTo>
                    <a:lnTo>
                      <a:pt x="2906" y="145"/>
                    </a:lnTo>
                    <a:cubicBezTo>
                      <a:pt x="2894" y="139"/>
                      <a:pt x="2890" y="125"/>
                      <a:pt x="2896" y="114"/>
                    </a:cubicBezTo>
                    <a:cubicBezTo>
                      <a:pt x="2902" y="103"/>
                      <a:pt x="2916" y="99"/>
                      <a:pt x="2928" y="105"/>
                    </a:cubicBezTo>
                    <a:lnTo>
                      <a:pt x="2952" y="118"/>
                    </a:lnTo>
                    <a:cubicBezTo>
                      <a:pt x="2954" y="119"/>
                      <a:pt x="2955" y="120"/>
                      <a:pt x="2956" y="121"/>
                    </a:cubicBezTo>
                    <a:lnTo>
                      <a:pt x="3056" y="203"/>
                    </a:lnTo>
                    <a:cubicBezTo>
                      <a:pt x="3057" y="204"/>
                      <a:pt x="3058" y="205"/>
                      <a:pt x="3059" y="206"/>
                    </a:cubicBezTo>
                    <a:lnTo>
                      <a:pt x="3140" y="305"/>
                    </a:lnTo>
                    <a:cubicBezTo>
                      <a:pt x="3141" y="306"/>
                      <a:pt x="3142" y="307"/>
                      <a:pt x="3143" y="308"/>
                    </a:cubicBezTo>
                    <a:lnTo>
                      <a:pt x="3160" y="341"/>
                    </a:lnTo>
                    <a:cubicBezTo>
                      <a:pt x="3166" y="352"/>
                      <a:pt x="3162" y="366"/>
                      <a:pt x="3151" y="372"/>
                    </a:cubicBezTo>
                    <a:cubicBezTo>
                      <a:pt x="3140" y="378"/>
                      <a:pt x="3126" y="374"/>
                      <a:pt x="3120" y="363"/>
                    </a:cubicBezTo>
                    <a:close/>
                    <a:moveTo>
                      <a:pt x="2699" y="61"/>
                    </a:moveTo>
                    <a:lnTo>
                      <a:pt x="2696" y="60"/>
                    </a:lnTo>
                    <a:lnTo>
                      <a:pt x="2631" y="49"/>
                    </a:lnTo>
                    <a:lnTo>
                      <a:pt x="2564" y="46"/>
                    </a:lnTo>
                    <a:cubicBezTo>
                      <a:pt x="2552" y="46"/>
                      <a:pt x="2542" y="35"/>
                      <a:pt x="2542" y="22"/>
                    </a:cubicBezTo>
                    <a:cubicBezTo>
                      <a:pt x="2543" y="10"/>
                      <a:pt x="2554" y="0"/>
                      <a:pt x="2566" y="0"/>
                    </a:cubicBezTo>
                    <a:lnTo>
                      <a:pt x="2638" y="4"/>
                    </a:lnTo>
                    <a:lnTo>
                      <a:pt x="2707" y="15"/>
                    </a:lnTo>
                    <a:lnTo>
                      <a:pt x="2710" y="16"/>
                    </a:lnTo>
                    <a:cubicBezTo>
                      <a:pt x="2722" y="19"/>
                      <a:pt x="2730" y="31"/>
                      <a:pt x="2727" y="44"/>
                    </a:cubicBezTo>
                    <a:cubicBezTo>
                      <a:pt x="2724" y="56"/>
                      <a:pt x="2711" y="64"/>
                      <a:pt x="2699" y="61"/>
                    </a:cubicBezTo>
                    <a:close/>
                    <a:moveTo>
                      <a:pt x="2565" y="47"/>
                    </a:moveTo>
                    <a:lnTo>
                      <a:pt x="2383" y="47"/>
                    </a:lnTo>
                    <a:cubicBezTo>
                      <a:pt x="2370" y="47"/>
                      <a:pt x="2360" y="36"/>
                      <a:pt x="2360" y="23"/>
                    </a:cubicBezTo>
                    <a:cubicBezTo>
                      <a:pt x="2360" y="11"/>
                      <a:pt x="2370" y="0"/>
                      <a:pt x="2383" y="0"/>
                    </a:cubicBezTo>
                    <a:lnTo>
                      <a:pt x="2565" y="0"/>
                    </a:lnTo>
                    <a:cubicBezTo>
                      <a:pt x="2578" y="0"/>
                      <a:pt x="2589" y="11"/>
                      <a:pt x="2589" y="23"/>
                    </a:cubicBezTo>
                    <a:cubicBezTo>
                      <a:pt x="2589" y="36"/>
                      <a:pt x="2578" y="47"/>
                      <a:pt x="2565" y="47"/>
                    </a:cubicBezTo>
                    <a:close/>
                    <a:moveTo>
                      <a:pt x="2153" y="47"/>
                    </a:moveTo>
                    <a:lnTo>
                      <a:pt x="1830" y="47"/>
                    </a:lnTo>
                    <a:cubicBezTo>
                      <a:pt x="1817" y="47"/>
                      <a:pt x="1807" y="36"/>
                      <a:pt x="1807" y="23"/>
                    </a:cubicBezTo>
                    <a:cubicBezTo>
                      <a:pt x="1807" y="11"/>
                      <a:pt x="1817" y="0"/>
                      <a:pt x="1830" y="0"/>
                    </a:cubicBezTo>
                    <a:lnTo>
                      <a:pt x="2153" y="0"/>
                    </a:lnTo>
                    <a:cubicBezTo>
                      <a:pt x="2165" y="0"/>
                      <a:pt x="2176" y="11"/>
                      <a:pt x="2176" y="23"/>
                    </a:cubicBezTo>
                    <a:cubicBezTo>
                      <a:pt x="2176" y="36"/>
                      <a:pt x="2165" y="47"/>
                      <a:pt x="2153" y="47"/>
                    </a:cubicBezTo>
                    <a:close/>
                    <a:moveTo>
                      <a:pt x="1600" y="47"/>
                    </a:moveTo>
                    <a:lnTo>
                      <a:pt x="1277" y="47"/>
                    </a:lnTo>
                    <a:cubicBezTo>
                      <a:pt x="1264" y="47"/>
                      <a:pt x="1254" y="36"/>
                      <a:pt x="1254" y="23"/>
                    </a:cubicBezTo>
                    <a:cubicBezTo>
                      <a:pt x="1254" y="11"/>
                      <a:pt x="1264" y="0"/>
                      <a:pt x="1277" y="0"/>
                    </a:cubicBezTo>
                    <a:lnTo>
                      <a:pt x="1600" y="0"/>
                    </a:lnTo>
                    <a:cubicBezTo>
                      <a:pt x="1612" y="0"/>
                      <a:pt x="1623" y="11"/>
                      <a:pt x="1623" y="23"/>
                    </a:cubicBezTo>
                    <a:cubicBezTo>
                      <a:pt x="1623" y="36"/>
                      <a:pt x="1612" y="47"/>
                      <a:pt x="1600" y="47"/>
                    </a:cubicBezTo>
                    <a:close/>
                    <a:moveTo>
                      <a:pt x="1047" y="47"/>
                    </a:moveTo>
                    <a:lnTo>
                      <a:pt x="724" y="47"/>
                    </a:lnTo>
                    <a:cubicBezTo>
                      <a:pt x="711" y="47"/>
                      <a:pt x="701" y="36"/>
                      <a:pt x="701" y="23"/>
                    </a:cubicBezTo>
                    <a:cubicBezTo>
                      <a:pt x="701" y="11"/>
                      <a:pt x="711" y="0"/>
                      <a:pt x="724" y="0"/>
                    </a:cubicBezTo>
                    <a:lnTo>
                      <a:pt x="1047" y="0"/>
                    </a:lnTo>
                    <a:cubicBezTo>
                      <a:pt x="1059" y="0"/>
                      <a:pt x="1070" y="11"/>
                      <a:pt x="1070" y="23"/>
                    </a:cubicBezTo>
                    <a:cubicBezTo>
                      <a:pt x="1070" y="36"/>
                      <a:pt x="1059" y="47"/>
                      <a:pt x="1047" y="47"/>
                    </a:cubicBezTo>
                    <a:close/>
                    <a:moveTo>
                      <a:pt x="502" y="76"/>
                    </a:moveTo>
                    <a:lnTo>
                      <a:pt x="501" y="76"/>
                    </a:lnTo>
                    <a:lnTo>
                      <a:pt x="441" y="98"/>
                    </a:lnTo>
                    <a:lnTo>
                      <a:pt x="444" y="97"/>
                    </a:lnTo>
                    <a:lnTo>
                      <a:pt x="330" y="159"/>
                    </a:lnTo>
                    <a:lnTo>
                      <a:pt x="334" y="156"/>
                    </a:lnTo>
                    <a:lnTo>
                      <a:pt x="238" y="236"/>
                    </a:lnTo>
                    <a:cubicBezTo>
                      <a:pt x="228" y="244"/>
                      <a:pt x="213" y="243"/>
                      <a:pt x="205" y="233"/>
                    </a:cubicBezTo>
                    <a:cubicBezTo>
                      <a:pt x="197" y="223"/>
                      <a:pt x="198" y="209"/>
                      <a:pt x="208" y="201"/>
                    </a:cubicBezTo>
                    <a:lnTo>
                      <a:pt x="305" y="121"/>
                    </a:lnTo>
                    <a:cubicBezTo>
                      <a:pt x="306" y="120"/>
                      <a:pt x="307" y="119"/>
                      <a:pt x="308" y="118"/>
                    </a:cubicBezTo>
                    <a:lnTo>
                      <a:pt x="422" y="56"/>
                    </a:lnTo>
                    <a:cubicBezTo>
                      <a:pt x="423" y="56"/>
                      <a:pt x="424" y="55"/>
                      <a:pt x="425" y="55"/>
                    </a:cubicBezTo>
                    <a:lnTo>
                      <a:pt x="490" y="31"/>
                    </a:lnTo>
                    <a:lnTo>
                      <a:pt x="491" y="31"/>
                    </a:lnTo>
                    <a:cubicBezTo>
                      <a:pt x="503" y="28"/>
                      <a:pt x="516" y="35"/>
                      <a:pt x="519" y="48"/>
                    </a:cubicBezTo>
                    <a:cubicBezTo>
                      <a:pt x="522" y="60"/>
                      <a:pt x="515" y="72"/>
                      <a:pt x="502" y="76"/>
                    </a:cubicBezTo>
                    <a:close/>
                    <a:moveTo>
                      <a:pt x="112" y="417"/>
                    </a:moveTo>
                    <a:lnTo>
                      <a:pt x="97" y="444"/>
                    </a:lnTo>
                    <a:lnTo>
                      <a:pt x="98" y="441"/>
                    </a:lnTo>
                    <a:lnTo>
                      <a:pt x="75" y="503"/>
                    </a:lnTo>
                    <a:lnTo>
                      <a:pt x="60" y="566"/>
                    </a:lnTo>
                    <a:lnTo>
                      <a:pt x="49" y="630"/>
                    </a:lnTo>
                    <a:lnTo>
                      <a:pt x="46" y="696"/>
                    </a:lnTo>
                    <a:cubicBezTo>
                      <a:pt x="46" y="709"/>
                      <a:pt x="35" y="719"/>
                      <a:pt x="22" y="718"/>
                    </a:cubicBezTo>
                    <a:cubicBezTo>
                      <a:pt x="10" y="718"/>
                      <a:pt x="0" y="707"/>
                      <a:pt x="0" y="694"/>
                    </a:cubicBezTo>
                    <a:lnTo>
                      <a:pt x="4" y="623"/>
                    </a:lnTo>
                    <a:lnTo>
                      <a:pt x="15" y="555"/>
                    </a:lnTo>
                    <a:lnTo>
                      <a:pt x="32" y="487"/>
                    </a:lnTo>
                    <a:lnTo>
                      <a:pt x="55" y="425"/>
                    </a:lnTo>
                    <a:cubicBezTo>
                      <a:pt x="55" y="424"/>
                      <a:pt x="56" y="423"/>
                      <a:pt x="56" y="422"/>
                    </a:cubicBezTo>
                    <a:lnTo>
                      <a:pt x="71" y="395"/>
                    </a:lnTo>
                    <a:cubicBezTo>
                      <a:pt x="77" y="384"/>
                      <a:pt x="91" y="380"/>
                      <a:pt x="102" y="386"/>
                    </a:cubicBezTo>
                    <a:cubicBezTo>
                      <a:pt x="113" y="392"/>
                      <a:pt x="118" y="406"/>
                      <a:pt x="112" y="417"/>
                    </a:cubicBezTo>
                    <a:close/>
                    <a:moveTo>
                      <a:pt x="47" y="695"/>
                    </a:moveTo>
                    <a:lnTo>
                      <a:pt x="47" y="718"/>
                    </a:lnTo>
                    <a:cubicBezTo>
                      <a:pt x="47" y="731"/>
                      <a:pt x="36" y="741"/>
                      <a:pt x="23" y="741"/>
                    </a:cubicBezTo>
                    <a:cubicBezTo>
                      <a:pt x="11" y="741"/>
                      <a:pt x="0" y="731"/>
                      <a:pt x="0" y="718"/>
                    </a:cubicBezTo>
                    <a:lnTo>
                      <a:pt x="0" y="695"/>
                    </a:lnTo>
                    <a:cubicBezTo>
                      <a:pt x="0" y="683"/>
                      <a:pt x="11" y="672"/>
                      <a:pt x="23" y="672"/>
                    </a:cubicBezTo>
                    <a:cubicBezTo>
                      <a:pt x="36" y="672"/>
                      <a:pt x="47" y="683"/>
                      <a:pt x="47" y="695"/>
                    </a:cubicBezTo>
                    <a:close/>
                    <a:moveTo>
                      <a:pt x="47" y="948"/>
                    </a:moveTo>
                    <a:lnTo>
                      <a:pt x="47" y="1271"/>
                    </a:lnTo>
                    <a:cubicBezTo>
                      <a:pt x="47" y="1284"/>
                      <a:pt x="36" y="1294"/>
                      <a:pt x="23" y="1294"/>
                    </a:cubicBezTo>
                    <a:cubicBezTo>
                      <a:pt x="11" y="1294"/>
                      <a:pt x="0" y="1284"/>
                      <a:pt x="0" y="1271"/>
                    </a:cubicBezTo>
                    <a:lnTo>
                      <a:pt x="0" y="948"/>
                    </a:lnTo>
                    <a:cubicBezTo>
                      <a:pt x="0" y="936"/>
                      <a:pt x="11" y="925"/>
                      <a:pt x="23" y="925"/>
                    </a:cubicBezTo>
                    <a:cubicBezTo>
                      <a:pt x="36" y="925"/>
                      <a:pt x="47" y="936"/>
                      <a:pt x="47" y="948"/>
                    </a:cubicBezTo>
                    <a:close/>
                    <a:moveTo>
                      <a:pt x="47" y="1501"/>
                    </a:moveTo>
                    <a:lnTo>
                      <a:pt x="47" y="1809"/>
                    </a:lnTo>
                    <a:lnTo>
                      <a:pt x="47" y="1823"/>
                    </a:lnTo>
                    <a:cubicBezTo>
                      <a:pt x="48" y="1836"/>
                      <a:pt x="38" y="1846"/>
                      <a:pt x="25" y="1847"/>
                    </a:cubicBezTo>
                    <a:cubicBezTo>
                      <a:pt x="12" y="1847"/>
                      <a:pt x="2" y="1838"/>
                      <a:pt x="1" y="1825"/>
                    </a:cubicBezTo>
                    <a:lnTo>
                      <a:pt x="0" y="1809"/>
                    </a:lnTo>
                    <a:lnTo>
                      <a:pt x="0" y="1501"/>
                    </a:lnTo>
                    <a:cubicBezTo>
                      <a:pt x="0" y="1489"/>
                      <a:pt x="11" y="1478"/>
                      <a:pt x="23" y="1478"/>
                    </a:cubicBezTo>
                    <a:cubicBezTo>
                      <a:pt x="36" y="1478"/>
                      <a:pt x="47" y="1489"/>
                      <a:pt x="47" y="1501"/>
                    </a:cubicBezTo>
                    <a:close/>
                    <a:moveTo>
                      <a:pt x="90" y="2041"/>
                    </a:moveTo>
                    <a:lnTo>
                      <a:pt x="98" y="2063"/>
                    </a:lnTo>
                    <a:lnTo>
                      <a:pt x="97" y="2060"/>
                    </a:lnTo>
                    <a:lnTo>
                      <a:pt x="159" y="2174"/>
                    </a:lnTo>
                    <a:lnTo>
                      <a:pt x="156" y="2171"/>
                    </a:lnTo>
                    <a:lnTo>
                      <a:pt x="238" y="2270"/>
                    </a:lnTo>
                    <a:lnTo>
                      <a:pt x="235" y="2267"/>
                    </a:lnTo>
                    <a:lnTo>
                      <a:pt x="266" y="2292"/>
                    </a:lnTo>
                    <a:cubicBezTo>
                      <a:pt x="276" y="2300"/>
                      <a:pt x="277" y="2315"/>
                      <a:pt x="269" y="2325"/>
                    </a:cubicBezTo>
                    <a:cubicBezTo>
                      <a:pt x="261" y="2335"/>
                      <a:pt x="246" y="2336"/>
                      <a:pt x="237" y="2328"/>
                    </a:cubicBezTo>
                    <a:lnTo>
                      <a:pt x="206" y="2302"/>
                    </a:lnTo>
                    <a:cubicBezTo>
                      <a:pt x="205" y="2301"/>
                      <a:pt x="204" y="2300"/>
                      <a:pt x="203" y="2299"/>
                    </a:cubicBezTo>
                    <a:lnTo>
                      <a:pt x="121" y="2200"/>
                    </a:lnTo>
                    <a:cubicBezTo>
                      <a:pt x="120" y="2199"/>
                      <a:pt x="119" y="2198"/>
                      <a:pt x="118" y="2196"/>
                    </a:cubicBezTo>
                    <a:lnTo>
                      <a:pt x="56" y="2082"/>
                    </a:lnTo>
                    <a:cubicBezTo>
                      <a:pt x="56" y="2082"/>
                      <a:pt x="55" y="2081"/>
                      <a:pt x="55" y="2079"/>
                    </a:cubicBezTo>
                    <a:lnTo>
                      <a:pt x="46" y="2057"/>
                    </a:lnTo>
                    <a:cubicBezTo>
                      <a:pt x="42" y="2045"/>
                      <a:pt x="48" y="2032"/>
                      <a:pt x="60" y="2027"/>
                    </a:cubicBezTo>
                    <a:cubicBezTo>
                      <a:pt x="72" y="2023"/>
                      <a:pt x="85" y="2029"/>
                      <a:pt x="90" y="2041"/>
                    </a:cubicBezTo>
                    <a:close/>
                    <a:moveTo>
                      <a:pt x="453" y="2411"/>
                    </a:moveTo>
                    <a:lnTo>
                      <a:pt x="503" y="2430"/>
                    </a:lnTo>
                    <a:lnTo>
                      <a:pt x="565" y="2445"/>
                    </a:lnTo>
                    <a:lnTo>
                      <a:pt x="630" y="2456"/>
                    </a:lnTo>
                    <a:cubicBezTo>
                      <a:pt x="643" y="2458"/>
                      <a:pt x="651" y="2470"/>
                      <a:pt x="649" y="2482"/>
                    </a:cubicBezTo>
                    <a:cubicBezTo>
                      <a:pt x="647" y="2495"/>
                      <a:pt x="635" y="2503"/>
                      <a:pt x="623" y="2501"/>
                    </a:cubicBezTo>
                    <a:lnTo>
                      <a:pt x="554" y="2490"/>
                    </a:lnTo>
                    <a:lnTo>
                      <a:pt x="487" y="2473"/>
                    </a:lnTo>
                    <a:lnTo>
                      <a:pt x="437" y="2454"/>
                    </a:lnTo>
                    <a:cubicBezTo>
                      <a:pt x="425" y="2450"/>
                      <a:pt x="419" y="2437"/>
                      <a:pt x="423" y="2425"/>
                    </a:cubicBezTo>
                    <a:cubicBezTo>
                      <a:pt x="428" y="2413"/>
                      <a:pt x="441" y="2407"/>
                      <a:pt x="453" y="2411"/>
                    </a:cubicBezTo>
                    <a:close/>
                  </a:path>
                </a:pathLst>
              </a:custGeom>
              <a:solidFill>
                <a:srgbClr val="EA700D"/>
              </a:solidFill>
              <a:ln w="17463" cap="flat">
                <a:solidFill>
                  <a:srgbClr val="EA700D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02"/>
              <p:cNvSpPr>
                <a:spLocks/>
              </p:cNvSpPr>
              <p:nvPr/>
            </p:nvSpPr>
            <p:spPr bwMode="auto">
              <a:xfrm>
                <a:off x="682" y="3848"/>
                <a:ext cx="3295" cy="1742"/>
              </a:xfrm>
              <a:custGeom>
                <a:avLst/>
                <a:gdLst>
                  <a:gd name="T0" fmla="*/ 672 w 4608"/>
                  <a:gd name="T1" fmla="*/ 2423 h 2423"/>
                  <a:gd name="T2" fmla="*/ 3936 w 4608"/>
                  <a:gd name="T3" fmla="*/ 2423 h 2423"/>
                  <a:gd name="T4" fmla="*/ 4608 w 4608"/>
                  <a:gd name="T5" fmla="*/ 1751 h 2423"/>
                  <a:gd name="T6" fmla="*/ 4608 w 4608"/>
                  <a:gd name="T7" fmla="*/ 1751 h 2423"/>
                  <a:gd name="T8" fmla="*/ 4608 w 4608"/>
                  <a:gd name="T9" fmla="*/ 1751 h 2423"/>
                  <a:gd name="T10" fmla="*/ 4608 w 4608"/>
                  <a:gd name="T11" fmla="*/ 672 h 2423"/>
                  <a:gd name="T12" fmla="*/ 3936 w 4608"/>
                  <a:gd name="T13" fmla="*/ 0 h 2423"/>
                  <a:gd name="T14" fmla="*/ 3936 w 4608"/>
                  <a:gd name="T15" fmla="*/ 0 h 2423"/>
                  <a:gd name="T16" fmla="*/ 672 w 4608"/>
                  <a:gd name="T17" fmla="*/ 0 h 2423"/>
                  <a:gd name="T18" fmla="*/ 0 w 4608"/>
                  <a:gd name="T19" fmla="*/ 672 h 2423"/>
                  <a:gd name="T20" fmla="*/ 0 w 4608"/>
                  <a:gd name="T21" fmla="*/ 672 h 2423"/>
                  <a:gd name="T22" fmla="*/ 0 w 4608"/>
                  <a:gd name="T23" fmla="*/ 1751 h 2423"/>
                  <a:gd name="T24" fmla="*/ 672 w 4608"/>
                  <a:gd name="T25" fmla="*/ 2423 h 2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08" h="2423">
                    <a:moveTo>
                      <a:pt x="672" y="2423"/>
                    </a:moveTo>
                    <a:lnTo>
                      <a:pt x="3936" y="2423"/>
                    </a:lnTo>
                    <a:cubicBezTo>
                      <a:pt x="4307" y="2423"/>
                      <a:pt x="4608" y="2122"/>
                      <a:pt x="4608" y="1751"/>
                    </a:cubicBezTo>
                    <a:cubicBezTo>
                      <a:pt x="4608" y="1751"/>
                      <a:pt x="4608" y="1751"/>
                      <a:pt x="4608" y="1751"/>
                    </a:cubicBezTo>
                    <a:lnTo>
                      <a:pt x="4608" y="1751"/>
                    </a:lnTo>
                    <a:lnTo>
                      <a:pt x="4608" y="672"/>
                    </a:lnTo>
                    <a:cubicBezTo>
                      <a:pt x="4608" y="301"/>
                      <a:pt x="4307" y="0"/>
                      <a:pt x="3936" y="0"/>
                    </a:cubicBezTo>
                    <a:lnTo>
                      <a:pt x="3936" y="0"/>
                    </a:lnTo>
                    <a:lnTo>
                      <a:pt x="672" y="0"/>
                    </a:lnTo>
                    <a:cubicBezTo>
                      <a:pt x="300" y="0"/>
                      <a:pt x="0" y="301"/>
                      <a:pt x="0" y="672"/>
                    </a:cubicBezTo>
                    <a:lnTo>
                      <a:pt x="0" y="672"/>
                    </a:lnTo>
                    <a:lnTo>
                      <a:pt x="0" y="1751"/>
                    </a:lnTo>
                    <a:cubicBezTo>
                      <a:pt x="0" y="2122"/>
                      <a:pt x="300" y="2423"/>
                      <a:pt x="672" y="24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103"/>
              <p:cNvSpPr>
                <a:spLocks noEditPoints="1"/>
              </p:cNvSpPr>
              <p:nvPr/>
            </p:nvSpPr>
            <p:spPr bwMode="auto">
              <a:xfrm>
                <a:off x="665" y="3832"/>
                <a:ext cx="3329" cy="1775"/>
              </a:xfrm>
              <a:custGeom>
                <a:avLst/>
                <a:gdLst>
                  <a:gd name="T0" fmla="*/ 1018 w 4655"/>
                  <a:gd name="T1" fmla="*/ 2446 h 2470"/>
                  <a:gd name="T2" fmla="*/ 649 w 4655"/>
                  <a:gd name="T3" fmla="*/ 2444 h 2470"/>
                  <a:gd name="T4" fmla="*/ 1571 w 4655"/>
                  <a:gd name="T5" fmla="*/ 2446 h 2470"/>
                  <a:gd name="T6" fmla="*/ 1225 w 4655"/>
                  <a:gd name="T7" fmla="*/ 2423 h 2470"/>
                  <a:gd name="T8" fmla="*/ 2101 w 4655"/>
                  <a:gd name="T9" fmla="*/ 2470 h 2470"/>
                  <a:gd name="T10" fmla="*/ 2331 w 4655"/>
                  <a:gd name="T11" fmla="*/ 2423 h 2470"/>
                  <a:gd name="T12" fmla="*/ 2331 w 4655"/>
                  <a:gd name="T13" fmla="*/ 2470 h 2470"/>
                  <a:gd name="T14" fmla="*/ 3207 w 4655"/>
                  <a:gd name="T15" fmla="*/ 2423 h 2470"/>
                  <a:gd name="T16" fmla="*/ 2861 w 4655"/>
                  <a:gd name="T17" fmla="*/ 2446 h 2470"/>
                  <a:gd name="T18" fmla="*/ 3783 w 4655"/>
                  <a:gd name="T19" fmla="*/ 2446 h 2470"/>
                  <a:gd name="T20" fmla="*/ 3437 w 4655"/>
                  <a:gd name="T21" fmla="*/ 2423 h 2470"/>
                  <a:gd name="T22" fmla="*/ 4154 w 4655"/>
                  <a:gd name="T23" fmla="*/ 2394 h 2470"/>
                  <a:gd name="T24" fmla="*/ 4316 w 4655"/>
                  <a:gd name="T25" fmla="*/ 2342 h 2470"/>
                  <a:gd name="T26" fmla="*/ 4165 w 4655"/>
                  <a:gd name="T27" fmla="*/ 2439 h 2470"/>
                  <a:gd name="T28" fmla="*/ 3967 w 4655"/>
                  <a:gd name="T29" fmla="*/ 2446 h 2470"/>
                  <a:gd name="T30" fmla="*/ 4496 w 4655"/>
                  <a:gd name="T31" fmla="*/ 2139 h 2470"/>
                  <a:gd name="T32" fmla="*/ 4592 w 4655"/>
                  <a:gd name="T33" fmla="*/ 1916 h 2470"/>
                  <a:gd name="T34" fmla="*/ 4600 w 4655"/>
                  <a:gd name="T35" fmla="*/ 2044 h 2470"/>
                  <a:gd name="T36" fmla="*/ 4488 w 4655"/>
                  <a:gd name="T37" fmla="*/ 2221 h 2470"/>
                  <a:gd name="T38" fmla="*/ 4608 w 4655"/>
                  <a:gd name="T39" fmla="*/ 1370 h 2470"/>
                  <a:gd name="T40" fmla="*/ 4631 w 4655"/>
                  <a:gd name="T41" fmla="*/ 1716 h 2470"/>
                  <a:gd name="T42" fmla="*/ 4631 w 4655"/>
                  <a:gd name="T43" fmla="*/ 794 h 2470"/>
                  <a:gd name="T44" fmla="*/ 4608 w 4655"/>
                  <a:gd name="T45" fmla="*/ 1140 h 2470"/>
                  <a:gd name="T46" fmla="*/ 4557 w 4655"/>
                  <a:gd name="T47" fmla="*/ 441 h 2470"/>
                  <a:gd name="T48" fmla="*/ 4478 w 4655"/>
                  <a:gd name="T49" fmla="*/ 309 h 2470"/>
                  <a:gd name="T50" fmla="*/ 4537 w 4655"/>
                  <a:gd name="T51" fmla="*/ 308 h 2470"/>
                  <a:gd name="T52" fmla="*/ 4640 w 4655"/>
                  <a:gd name="T53" fmla="*/ 557 h 2470"/>
                  <a:gd name="T54" fmla="*/ 4319 w 4655"/>
                  <a:gd name="T55" fmla="*/ 156 h 2470"/>
                  <a:gd name="T56" fmla="*/ 4089 w 4655"/>
                  <a:gd name="T57" fmla="*/ 60 h 2470"/>
                  <a:gd name="T58" fmla="*/ 4100 w 4655"/>
                  <a:gd name="T59" fmla="*/ 15 h 2470"/>
                  <a:gd name="T60" fmla="*/ 4341 w 4655"/>
                  <a:gd name="T61" fmla="*/ 115 h 2470"/>
                  <a:gd name="T62" fmla="*/ 3477 w 4655"/>
                  <a:gd name="T63" fmla="*/ 47 h 2470"/>
                  <a:gd name="T64" fmla="*/ 3822 w 4655"/>
                  <a:gd name="T65" fmla="*/ 23 h 2470"/>
                  <a:gd name="T66" fmla="*/ 2901 w 4655"/>
                  <a:gd name="T67" fmla="*/ 23 h 2470"/>
                  <a:gd name="T68" fmla="*/ 3246 w 4655"/>
                  <a:gd name="T69" fmla="*/ 47 h 2470"/>
                  <a:gd name="T70" fmla="*/ 2371 w 4655"/>
                  <a:gd name="T71" fmla="*/ 0 h 2470"/>
                  <a:gd name="T72" fmla="*/ 2141 w 4655"/>
                  <a:gd name="T73" fmla="*/ 47 h 2470"/>
                  <a:gd name="T74" fmla="*/ 2141 w 4655"/>
                  <a:gd name="T75" fmla="*/ 0 h 2470"/>
                  <a:gd name="T76" fmla="*/ 1265 w 4655"/>
                  <a:gd name="T77" fmla="*/ 47 h 2470"/>
                  <a:gd name="T78" fmla="*/ 1611 w 4655"/>
                  <a:gd name="T79" fmla="*/ 23 h 2470"/>
                  <a:gd name="T80" fmla="*/ 689 w 4655"/>
                  <a:gd name="T81" fmla="*/ 23 h 2470"/>
                  <a:gd name="T82" fmla="*/ 1035 w 4655"/>
                  <a:gd name="T83" fmla="*/ 47 h 2470"/>
                  <a:gd name="T84" fmla="*/ 330 w 4655"/>
                  <a:gd name="T85" fmla="*/ 159 h 2470"/>
                  <a:gd name="T86" fmla="*/ 232 w 4655"/>
                  <a:gd name="T87" fmla="*/ 242 h 2470"/>
                  <a:gd name="T88" fmla="*/ 206 w 4655"/>
                  <a:gd name="T89" fmla="*/ 203 h 2470"/>
                  <a:gd name="T90" fmla="*/ 425 w 4655"/>
                  <a:gd name="T91" fmla="*/ 55 h 2470"/>
                  <a:gd name="T92" fmla="*/ 106 w 4655"/>
                  <a:gd name="T93" fmla="*/ 428 h 2470"/>
                  <a:gd name="T94" fmla="*/ 60 w 4655"/>
                  <a:gd name="T95" fmla="*/ 566 h 2470"/>
                  <a:gd name="T96" fmla="*/ 0 w 4655"/>
                  <a:gd name="T97" fmla="*/ 694 h 2470"/>
                  <a:gd name="T98" fmla="*/ 55 w 4655"/>
                  <a:gd name="T99" fmla="*/ 425 h 2470"/>
                  <a:gd name="T100" fmla="*/ 106 w 4655"/>
                  <a:gd name="T101" fmla="*/ 428 h 2470"/>
                  <a:gd name="T102" fmla="*/ 0 w 4655"/>
                  <a:gd name="T103" fmla="*/ 730 h 2470"/>
                  <a:gd name="T104" fmla="*/ 47 w 4655"/>
                  <a:gd name="T105" fmla="*/ 960 h 2470"/>
                  <a:gd name="T106" fmla="*/ 0 w 4655"/>
                  <a:gd name="T107" fmla="*/ 960 h 2470"/>
                  <a:gd name="T108" fmla="*/ 47 w 4655"/>
                  <a:gd name="T109" fmla="*/ 1774 h 2470"/>
                  <a:gd name="T110" fmla="*/ 0 w 4655"/>
                  <a:gd name="T111" fmla="*/ 1774 h 2470"/>
                  <a:gd name="T112" fmla="*/ 108 w 4655"/>
                  <a:gd name="T113" fmla="*/ 2046 h 2470"/>
                  <a:gd name="T114" fmla="*/ 235 w 4655"/>
                  <a:gd name="T115" fmla="*/ 2232 h 2470"/>
                  <a:gd name="T116" fmla="*/ 206 w 4655"/>
                  <a:gd name="T117" fmla="*/ 2267 h 2470"/>
                  <a:gd name="T118" fmla="*/ 67 w 4655"/>
                  <a:gd name="T119" fmla="*/ 2068 h 2470"/>
                  <a:gd name="T120" fmla="*/ 503 w 4655"/>
                  <a:gd name="T121" fmla="*/ 2395 h 2470"/>
                  <a:gd name="T122" fmla="*/ 623 w 4655"/>
                  <a:gd name="T123" fmla="*/ 2466 h 2470"/>
                  <a:gd name="T124" fmla="*/ 467 w 4655"/>
                  <a:gd name="T125" fmla="*/ 2406 h 2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655" h="2470">
                    <a:moveTo>
                      <a:pt x="674" y="2422"/>
                    </a:moveTo>
                    <a:lnTo>
                      <a:pt x="696" y="2423"/>
                    </a:lnTo>
                    <a:lnTo>
                      <a:pt x="995" y="2423"/>
                    </a:lnTo>
                    <a:cubicBezTo>
                      <a:pt x="1008" y="2423"/>
                      <a:pt x="1018" y="2434"/>
                      <a:pt x="1018" y="2446"/>
                    </a:cubicBezTo>
                    <a:cubicBezTo>
                      <a:pt x="1018" y="2459"/>
                      <a:pt x="1008" y="2470"/>
                      <a:pt x="995" y="2470"/>
                    </a:cubicBezTo>
                    <a:lnTo>
                      <a:pt x="694" y="2469"/>
                    </a:lnTo>
                    <a:lnTo>
                      <a:pt x="672" y="2468"/>
                    </a:lnTo>
                    <a:cubicBezTo>
                      <a:pt x="659" y="2468"/>
                      <a:pt x="649" y="2457"/>
                      <a:pt x="649" y="2444"/>
                    </a:cubicBezTo>
                    <a:cubicBezTo>
                      <a:pt x="650" y="2432"/>
                      <a:pt x="661" y="2422"/>
                      <a:pt x="674" y="2422"/>
                    </a:cubicBezTo>
                    <a:close/>
                    <a:moveTo>
                      <a:pt x="1225" y="2423"/>
                    </a:moveTo>
                    <a:lnTo>
                      <a:pt x="1548" y="2423"/>
                    </a:lnTo>
                    <a:cubicBezTo>
                      <a:pt x="1561" y="2423"/>
                      <a:pt x="1571" y="2434"/>
                      <a:pt x="1571" y="2446"/>
                    </a:cubicBezTo>
                    <a:cubicBezTo>
                      <a:pt x="1571" y="2459"/>
                      <a:pt x="1561" y="2470"/>
                      <a:pt x="1548" y="2470"/>
                    </a:cubicBezTo>
                    <a:lnTo>
                      <a:pt x="1225" y="2470"/>
                    </a:lnTo>
                    <a:cubicBezTo>
                      <a:pt x="1213" y="2470"/>
                      <a:pt x="1202" y="2459"/>
                      <a:pt x="1202" y="2446"/>
                    </a:cubicBezTo>
                    <a:cubicBezTo>
                      <a:pt x="1202" y="2434"/>
                      <a:pt x="1213" y="2423"/>
                      <a:pt x="1225" y="2423"/>
                    </a:cubicBezTo>
                    <a:close/>
                    <a:moveTo>
                      <a:pt x="1778" y="2423"/>
                    </a:moveTo>
                    <a:lnTo>
                      <a:pt x="2101" y="2423"/>
                    </a:lnTo>
                    <a:cubicBezTo>
                      <a:pt x="2114" y="2423"/>
                      <a:pt x="2124" y="2434"/>
                      <a:pt x="2124" y="2446"/>
                    </a:cubicBezTo>
                    <a:cubicBezTo>
                      <a:pt x="2124" y="2459"/>
                      <a:pt x="2114" y="2470"/>
                      <a:pt x="2101" y="2470"/>
                    </a:cubicBezTo>
                    <a:lnTo>
                      <a:pt x="1778" y="2470"/>
                    </a:lnTo>
                    <a:cubicBezTo>
                      <a:pt x="1766" y="2470"/>
                      <a:pt x="1755" y="2459"/>
                      <a:pt x="1755" y="2446"/>
                    </a:cubicBezTo>
                    <a:cubicBezTo>
                      <a:pt x="1755" y="2434"/>
                      <a:pt x="1766" y="2423"/>
                      <a:pt x="1778" y="2423"/>
                    </a:cubicBezTo>
                    <a:close/>
                    <a:moveTo>
                      <a:pt x="2331" y="2423"/>
                    </a:moveTo>
                    <a:lnTo>
                      <a:pt x="2654" y="2423"/>
                    </a:lnTo>
                    <a:cubicBezTo>
                      <a:pt x="2667" y="2423"/>
                      <a:pt x="2677" y="2434"/>
                      <a:pt x="2677" y="2446"/>
                    </a:cubicBezTo>
                    <a:cubicBezTo>
                      <a:pt x="2677" y="2459"/>
                      <a:pt x="2667" y="2470"/>
                      <a:pt x="2654" y="2470"/>
                    </a:cubicBezTo>
                    <a:lnTo>
                      <a:pt x="2331" y="2470"/>
                    </a:lnTo>
                    <a:cubicBezTo>
                      <a:pt x="2319" y="2470"/>
                      <a:pt x="2308" y="2459"/>
                      <a:pt x="2308" y="2446"/>
                    </a:cubicBezTo>
                    <a:cubicBezTo>
                      <a:pt x="2308" y="2434"/>
                      <a:pt x="2319" y="2423"/>
                      <a:pt x="2331" y="2423"/>
                    </a:cubicBezTo>
                    <a:close/>
                    <a:moveTo>
                      <a:pt x="2884" y="2423"/>
                    </a:moveTo>
                    <a:lnTo>
                      <a:pt x="3207" y="2423"/>
                    </a:lnTo>
                    <a:cubicBezTo>
                      <a:pt x="3220" y="2423"/>
                      <a:pt x="3230" y="2434"/>
                      <a:pt x="3230" y="2446"/>
                    </a:cubicBezTo>
                    <a:cubicBezTo>
                      <a:pt x="3230" y="2459"/>
                      <a:pt x="3220" y="2470"/>
                      <a:pt x="3207" y="2470"/>
                    </a:cubicBezTo>
                    <a:lnTo>
                      <a:pt x="2884" y="2470"/>
                    </a:lnTo>
                    <a:cubicBezTo>
                      <a:pt x="2872" y="2470"/>
                      <a:pt x="2861" y="2459"/>
                      <a:pt x="2861" y="2446"/>
                    </a:cubicBezTo>
                    <a:cubicBezTo>
                      <a:pt x="2861" y="2434"/>
                      <a:pt x="2872" y="2423"/>
                      <a:pt x="2884" y="2423"/>
                    </a:cubicBezTo>
                    <a:close/>
                    <a:moveTo>
                      <a:pt x="3437" y="2423"/>
                    </a:moveTo>
                    <a:lnTo>
                      <a:pt x="3760" y="2423"/>
                    </a:lnTo>
                    <a:cubicBezTo>
                      <a:pt x="3773" y="2423"/>
                      <a:pt x="3783" y="2434"/>
                      <a:pt x="3783" y="2446"/>
                    </a:cubicBezTo>
                    <a:cubicBezTo>
                      <a:pt x="3783" y="2459"/>
                      <a:pt x="3773" y="2470"/>
                      <a:pt x="3760" y="2470"/>
                    </a:cubicBezTo>
                    <a:lnTo>
                      <a:pt x="3437" y="2470"/>
                    </a:lnTo>
                    <a:cubicBezTo>
                      <a:pt x="3425" y="2470"/>
                      <a:pt x="3414" y="2459"/>
                      <a:pt x="3414" y="2446"/>
                    </a:cubicBezTo>
                    <a:cubicBezTo>
                      <a:pt x="3414" y="2434"/>
                      <a:pt x="3425" y="2423"/>
                      <a:pt x="3437" y="2423"/>
                    </a:cubicBezTo>
                    <a:close/>
                    <a:moveTo>
                      <a:pt x="3989" y="2422"/>
                    </a:moveTo>
                    <a:lnTo>
                      <a:pt x="4027" y="2420"/>
                    </a:lnTo>
                    <a:lnTo>
                      <a:pt x="4091" y="2410"/>
                    </a:lnTo>
                    <a:lnTo>
                      <a:pt x="4154" y="2394"/>
                    </a:lnTo>
                    <a:lnTo>
                      <a:pt x="4213" y="2372"/>
                    </a:lnTo>
                    <a:lnTo>
                      <a:pt x="4210" y="2373"/>
                    </a:lnTo>
                    <a:lnTo>
                      <a:pt x="4285" y="2333"/>
                    </a:lnTo>
                    <a:cubicBezTo>
                      <a:pt x="4296" y="2327"/>
                      <a:pt x="4310" y="2331"/>
                      <a:pt x="4316" y="2342"/>
                    </a:cubicBezTo>
                    <a:cubicBezTo>
                      <a:pt x="4322" y="2353"/>
                      <a:pt x="4318" y="2367"/>
                      <a:pt x="4307" y="2373"/>
                    </a:cubicBezTo>
                    <a:lnTo>
                      <a:pt x="4232" y="2414"/>
                    </a:lnTo>
                    <a:cubicBezTo>
                      <a:pt x="4232" y="2414"/>
                      <a:pt x="4231" y="2415"/>
                      <a:pt x="4229" y="2415"/>
                    </a:cubicBezTo>
                    <a:lnTo>
                      <a:pt x="4165" y="2439"/>
                    </a:lnTo>
                    <a:lnTo>
                      <a:pt x="4098" y="2455"/>
                    </a:lnTo>
                    <a:lnTo>
                      <a:pt x="4029" y="2466"/>
                    </a:lnTo>
                    <a:lnTo>
                      <a:pt x="3991" y="2468"/>
                    </a:lnTo>
                    <a:cubicBezTo>
                      <a:pt x="3979" y="2469"/>
                      <a:pt x="3968" y="2459"/>
                      <a:pt x="3967" y="2446"/>
                    </a:cubicBezTo>
                    <a:cubicBezTo>
                      <a:pt x="3967" y="2433"/>
                      <a:pt x="3977" y="2423"/>
                      <a:pt x="3989" y="2422"/>
                    </a:cubicBezTo>
                    <a:close/>
                    <a:moveTo>
                      <a:pt x="4453" y="2191"/>
                    </a:moveTo>
                    <a:lnTo>
                      <a:pt x="4499" y="2136"/>
                    </a:lnTo>
                    <a:lnTo>
                      <a:pt x="4496" y="2139"/>
                    </a:lnTo>
                    <a:lnTo>
                      <a:pt x="4558" y="2025"/>
                    </a:lnTo>
                    <a:lnTo>
                      <a:pt x="4557" y="2028"/>
                    </a:lnTo>
                    <a:lnTo>
                      <a:pt x="4580" y="1966"/>
                    </a:lnTo>
                    <a:lnTo>
                      <a:pt x="4592" y="1916"/>
                    </a:lnTo>
                    <a:cubicBezTo>
                      <a:pt x="4595" y="1904"/>
                      <a:pt x="4608" y="1896"/>
                      <a:pt x="4620" y="1899"/>
                    </a:cubicBezTo>
                    <a:cubicBezTo>
                      <a:pt x="4632" y="1902"/>
                      <a:pt x="4640" y="1915"/>
                      <a:pt x="4637" y="1927"/>
                    </a:cubicBezTo>
                    <a:lnTo>
                      <a:pt x="4623" y="1982"/>
                    </a:lnTo>
                    <a:lnTo>
                      <a:pt x="4600" y="2044"/>
                    </a:lnTo>
                    <a:cubicBezTo>
                      <a:pt x="4600" y="2046"/>
                      <a:pt x="4599" y="2047"/>
                      <a:pt x="4599" y="2047"/>
                    </a:cubicBezTo>
                    <a:lnTo>
                      <a:pt x="4537" y="2161"/>
                    </a:lnTo>
                    <a:cubicBezTo>
                      <a:pt x="4536" y="2163"/>
                      <a:pt x="4535" y="2164"/>
                      <a:pt x="4534" y="2165"/>
                    </a:cubicBezTo>
                    <a:lnTo>
                      <a:pt x="4488" y="2221"/>
                    </a:lnTo>
                    <a:cubicBezTo>
                      <a:pt x="4480" y="2231"/>
                      <a:pt x="4466" y="2232"/>
                      <a:pt x="4456" y="2224"/>
                    </a:cubicBezTo>
                    <a:cubicBezTo>
                      <a:pt x="4446" y="2216"/>
                      <a:pt x="4445" y="2201"/>
                      <a:pt x="4453" y="2191"/>
                    </a:cubicBezTo>
                    <a:close/>
                    <a:moveTo>
                      <a:pt x="4608" y="1692"/>
                    </a:moveTo>
                    <a:lnTo>
                      <a:pt x="4608" y="1370"/>
                    </a:lnTo>
                    <a:cubicBezTo>
                      <a:pt x="4608" y="1357"/>
                      <a:pt x="4619" y="1347"/>
                      <a:pt x="4631" y="1347"/>
                    </a:cubicBezTo>
                    <a:cubicBezTo>
                      <a:pt x="4644" y="1347"/>
                      <a:pt x="4655" y="1357"/>
                      <a:pt x="4655" y="1370"/>
                    </a:cubicBezTo>
                    <a:lnTo>
                      <a:pt x="4655" y="1692"/>
                    </a:lnTo>
                    <a:cubicBezTo>
                      <a:pt x="4655" y="1705"/>
                      <a:pt x="4644" y="1716"/>
                      <a:pt x="4631" y="1716"/>
                    </a:cubicBezTo>
                    <a:cubicBezTo>
                      <a:pt x="4619" y="1716"/>
                      <a:pt x="4608" y="1705"/>
                      <a:pt x="4608" y="1692"/>
                    </a:cubicBezTo>
                    <a:close/>
                    <a:moveTo>
                      <a:pt x="4608" y="1140"/>
                    </a:moveTo>
                    <a:lnTo>
                      <a:pt x="4608" y="817"/>
                    </a:lnTo>
                    <a:cubicBezTo>
                      <a:pt x="4608" y="804"/>
                      <a:pt x="4619" y="794"/>
                      <a:pt x="4631" y="794"/>
                    </a:cubicBezTo>
                    <a:cubicBezTo>
                      <a:pt x="4644" y="794"/>
                      <a:pt x="4655" y="804"/>
                      <a:pt x="4655" y="817"/>
                    </a:cubicBezTo>
                    <a:lnTo>
                      <a:pt x="4655" y="1140"/>
                    </a:lnTo>
                    <a:cubicBezTo>
                      <a:pt x="4655" y="1152"/>
                      <a:pt x="4644" y="1163"/>
                      <a:pt x="4631" y="1163"/>
                    </a:cubicBezTo>
                    <a:cubicBezTo>
                      <a:pt x="4619" y="1163"/>
                      <a:pt x="4608" y="1152"/>
                      <a:pt x="4608" y="1140"/>
                    </a:cubicBezTo>
                    <a:close/>
                    <a:moveTo>
                      <a:pt x="4599" y="591"/>
                    </a:moveTo>
                    <a:lnTo>
                      <a:pt x="4595" y="564"/>
                    </a:lnTo>
                    <a:lnTo>
                      <a:pt x="4579" y="501"/>
                    </a:lnTo>
                    <a:lnTo>
                      <a:pt x="4557" y="441"/>
                    </a:lnTo>
                    <a:lnTo>
                      <a:pt x="4558" y="444"/>
                    </a:lnTo>
                    <a:lnTo>
                      <a:pt x="4496" y="330"/>
                    </a:lnTo>
                    <a:lnTo>
                      <a:pt x="4499" y="334"/>
                    </a:lnTo>
                    <a:lnTo>
                      <a:pt x="4478" y="309"/>
                    </a:lnTo>
                    <a:cubicBezTo>
                      <a:pt x="4470" y="299"/>
                      <a:pt x="4471" y="285"/>
                      <a:pt x="4481" y="277"/>
                    </a:cubicBezTo>
                    <a:cubicBezTo>
                      <a:pt x="4491" y="268"/>
                      <a:pt x="4505" y="270"/>
                      <a:pt x="4513" y="280"/>
                    </a:cubicBezTo>
                    <a:lnTo>
                      <a:pt x="4534" y="305"/>
                    </a:lnTo>
                    <a:cubicBezTo>
                      <a:pt x="4535" y="306"/>
                      <a:pt x="4536" y="307"/>
                      <a:pt x="4537" y="308"/>
                    </a:cubicBezTo>
                    <a:lnTo>
                      <a:pt x="4599" y="422"/>
                    </a:lnTo>
                    <a:cubicBezTo>
                      <a:pt x="4599" y="423"/>
                      <a:pt x="4600" y="424"/>
                      <a:pt x="4600" y="425"/>
                    </a:cubicBezTo>
                    <a:lnTo>
                      <a:pt x="4624" y="490"/>
                    </a:lnTo>
                    <a:lnTo>
                      <a:pt x="4640" y="557"/>
                    </a:lnTo>
                    <a:lnTo>
                      <a:pt x="4645" y="583"/>
                    </a:lnTo>
                    <a:cubicBezTo>
                      <a:pt x="4647" y="596"/>
                      <a:pt x="4638" y="608"/>
                      <a:pt x="4626" y="610"/>
                    </a:cubicBezTo>
                    <a:cubicBezTo>
                      <a:pt x="4613" y="612"/>
                      <a:pt x="4601" y="604"/>
                      <a:pt x="4599" y="591"/>
                    </a:cubicBezTo>
                    <a:close/>
                    <a:moveTo>
                      <a:pt x="4319" y="156"/>
                    </a:moveTo>
                    <a:lnTo>
                      <a:pt x="4210" y="97"/>
                    </a:lnTo>
                    <a:lnTo>
                      <a:pt x="4213" y="98"/>
                    </a:lnTo>
                    <a:lnTo>
                      <a:pt x="4151" y="75"/>
                    </a:lnTo>
                    <a:lnTo>
                      <a:pt x="4089" y="60"/>
                    </a:lnTo>
                    <a:lnTo>
                      <a:pt x="4026" y="49"/>
                    </a:lnTo>
                    <a:cubicBezTo>
                      <a:pt x="4013" y="47"/>
                      <a:pt x="4005" y="35"/>
                      <a:pt x="4007" y="23"/>
                    </a:cubicBezTo>
                    <a:cubicBezTo>
                      <a:pt x="4009" y="10"/>
                      <a:pt x="4021" y="2"/>
                      <a:pt x="4033" y="4"/>
                    </a:cubicBezTo>
                    <a:lnTo>
                      <a:pt x="4100" y="15"/>
                    </a:lnTo>
                    <a:lnTo>
                      <a:pt x="4167" y="32"/>
                    </a:lnTo>
                    <a:lnTo>
                      <a:pt x="4229" y="55"/>
                    </a:lnTo>
                    <a:cubicBezTo>
                      <a:pt x="4231" y="55"/>
                      <a:pt x="4232" y="56"/>
                      <a:pt x="4232" y="56"/>
                    </a:cubicBezTo>
                    <a:lnTo>
                      <a:pt x="4341" y="115"/>
                    </a:lnTo>
                    <a:cubicBezTo>
                      <a:pt x="4352" y="121"/>
                      <a:pt x="4357" y="135"/>
                      <a:pt x="4350" y="147"/>
                    </a:cubicBezTo>
                    <a:cubicBezTo>
                      <a:pt x="4344" y="158"/>
                      <a:pt x="4330" y="162"/>
                      <a:pt x="4319" y="156"/>
                    </a:cubicBezTo>
                    <a:close/>
                    <a:moveTo>
                      <a:pt x="3799" y="47"/>
                    </a:moveTo>
                    <a:lnTo>
                      <a:pt x="3477" y="47"/>
                    </a:lnTo>
                    <a:cubicBezTo>
                      <a:pt x="3464" y="47"/>
                      <a:pt x="3454" y="36"/>
                      <a:pt x="3454" y="23"/>
                    </a:cubicBezTo>
                    <a:cubicBezTo>
                      <a:pt x="3454" y="11"/>
                      <a:pt x="3464" y="0"/>
                      <a:pt x="3477" y="0"/>
                    </a:cubicBezTo>
                    <a:lnTo>
                      <a:pt x="3799" y="0"/>
                    </a:lnTo>
                    <a:cubicBezTo>
                      <a:pt x="3812" y="0"/>
                      <a:pt x="3822" y="11"/>
                      <a:pt x="3822" y="23"/>
                    </a:cubicBezTo>
                    <a:cubicBezTo>
                      <a:pt x="3822" y="36"/>
                      <a:pt x="3812" y="47"/>
                      <a:pt x="3799" y="47"/>
                    </a:cubicBezTo>
                    <a:close/>
                    <a:moveTo>
                      <a:pt x="3246" y="47"/>
                    </a:moveTo>
                    <a:lnTo>
                      <a:pt x="2924" y="47"/>
                    </a:lnTo>
                    <a:cubicBezTo>
                      <a:pt x="2911" y="47"/>
                      <a:pt x="2901" y="36"/>
                      <a:pt x="2901" y="23"/>
                    </a:cubicBezTo>
                    <a:cubicBezTo>
                      <a:pt x="2901" y="11"/>
                      <a:pt x="2911" y="0"/>
                      <a:pt x="2924" y="0"/>
                    </a:cubicBezTo>
                    <a:lnTo>
                      <a:pt x="3246" y="0"/>
                    </a:lnTo>
                    <a:cubicBezTo>
                      <a:pt x="3259" y="0"/>
                      <a:pt x="3269" y="11"/>
                      <a:pt x="3269" y="23"/>
                    </a:cubicBezTo>
                    <a:cubicBezTo>
                      <a:pt x="3269" y="36"/>
                      <a:pt x="3259" y="47"/>
                      <a:pt x="3246" y="47"/>
                    </a:cubicBezTo>
                    <a:close/>
                    <a:moveTo>
                      <a:pt x="2693" y="47"/>
                    </a:moveTo>
                    <a:lnTo>
                      <a:pt x="2371" y="47"/>
                    </a:lnTo>
                    <a:cubicBezTo>
                      <a:pt x="2358" y="47"/>
                      <a:pt x="2348" y="36"/>
                      <a:pt x="2348" y="23"/>
                    </a:cubicBezTo>
                    <a:cubicBezTo>
                      <a:pt x="2348" y="11"/>
                      <a:pt x="2358" y="0"/>
                      <a:pt x="2371" y="0"/>
                    </a:cubicBezTo>
                    <a:lnTo>
                      <a:pt x="2693" y="0"/>
                    </a:lnTo>
                    <a:cubicBezTo>
                      <a:pt x="2706" y="0"/>
                      <a:pt x="2717" y="11"/>
                      <a:pt x="2717" y="23"/>
                    </a:cubicBezTo>
                    <a:cubicBezTo>
                      <a:pt x="2717" y="36"/>
                      <a:pt x="2706" y="47"/>
                      <a:pt x="2693" y="47"/>
                    </a:cubicBezTo>
                    <a:close/>
                    <a:moveTo>
                      <a:pt x="2141" y="47"/>
                    </a:moveTo>
                    <a:lnTo>
                      <a:pt x="1818" y="47"/>
                    </a:lnTo>
                    <a:cubicBezTo>
                      <a:pt x="1805" y="47"/>
                      <a:pt x="1795" y="36"/>
                      <a:pt x="1795" y="23"/>
                    </a:cubicBezTo>
                    <a:cubicBezTo>
                      <a:pt x="1795" y="11"/>
                      <a:pt x="1805" y="0"/>
                      <a:pt x="1818" y="0"/>
                    </a:cubicBezTo>
                    <a:lnTo>
                      <a:pt x="2141" y="0"/>
                    </a:lnTo>
                    <a:cubicBezTo>
                      <a:pt x="2153" y="0"/>
                      <a:pt x="2164" y="11"/>
                      <a:pt x="2164" y="23"/>
                    </a:cubicBezTo>
                    <a:cubicBezTo>
                      <a:pt x="2164" y="36"/>
                      <a:pt x="2153" y="47"/>
                      <a:pt x="2141" y="47"/>
                    </a:cubicBezTo>
                    <a:close/>
                    <a:moveTo>
                      <a:pt x="1588" y="47"/>
                    </a:moveTo>
                    <a:lnTo>
                      <a:pt x="1265" y="47"/>
                    </a:lnTo>
                    <a:cubicBezTo>
                      <a:pt x="1252" y="47"/>
                      <a:pt x="1242" y="36"/>
                      <a:pt x="1242" y="23"/>
                    </a:cubicBezTo>
                    <a:cubicBezTo>
                      <a:pt x="1242" y="11"/>
                      <a:pt x="1252" y="0"/>
                      <a:pt x="1265" y="0"/>
                    </a:cubicBezTo>
                    <a:lnTo>
                      <a:pt x="1588" y="0"/>
                    </a:lnTo>
                    <a:cubicBezTo>
                      <a:pt x="1600" y="0"/>
                      <a:pt x="1611" y="11"/>
                      <a:pt x="1611" y="23"/>
                    </a:cubicBezTo>
                    <a:cubicBezTo>
                      <a:pt x="1611" y="36"/>
                      <a:pt x="1600" y="47"/>
                      <a:pt x="1588" y="47"/>
                    </a:cubicBezTo>
                    <a:close/>
                    <a:moveTo>
                      <a:pt x="1035" y="47"/>
                    </a:moveTo>
                    <a:lnTo>
                      <a:pt x="712" y="47"/>
                    </a:lnTo>
                    <a:cubicBezTo>
                      <a:pt x="699" y="47"/>
                      <a:pt x="689" y="36"/>
                      <a:pt x="689" y="23"/>
                    </a:cubicBezTo>
                    <a:cubicBezTo>
                      <a:pt x="689" y="11"/>
                      <a:pt x="699" y="0"/>
                      <a:pt x="712" y="0"/>
                    </a:cubicBezTo>
                    <a:lnTo>
                      <a:pt x="1035" y="0"/>
                    </a:lnTo>
                    <a:cubicBezTo>
                      <a:pt x="1047" y="0"/>
                      <a:pt x="1058" y="11"/>
                      <a:pt x="1058" y="23"/>
                    </a:cubicBezTo>
                    <a:cubicBezTo>
                      <a:pt x="1058" y="36"/>
                      <a:pt x="1047" y="47"/>
                      <a:pt x="1035" y="47"/>
                    </a:cubicBezTo>
                    <a:close/>
                    <a:moveTo>
                      <a:pt x="493" y="79"/>
                    </a:moveTo>
                    <a:lnTo>
                      <a:pt x="441" y="98"/>
                    </a:lnTo>
                    <a:lnTo>
                      <a:pt x="444" y="97"/>
                    </a:lnTo>
                    <a:lnTo>
                      <a:pt x="330" y="159"/>
                    </a:lnTo>
                    <a:lnTo>
                      <a:pt x="334" y="156"/>
                    </a:lnTo>
                    <a:lnTo>
                      <a:pt x="235" y="238"/>
                    </a:lnTo>
                    <a:lnTo>
                      <a:pt x="238" y="235"/>
                    </a:lnTo>
                    <a:lnTo>
                      <a:pt x="232" y="242"/>
                    </a:lnTo>
                    <a:cubicBezTo>
                      <a:pt x="224" y="252"/>
                      <a:pt x="210" y="253"/>
                      <a:pt x="200" y="245"/>
                    </a:cubicBezTo>
                    <a:cubicBezTo>
                      <a:pt x="190" y="237"/>
                      <a:pt x="189" y="223"/>
                      <a:pt x="197" y="213"/>
                    </a:cubicBezTo>
                    <a:lnTo>
                      <a:pt x="203" y="206"/>
                    </a:lnTo>
                    <a:cubicBezTo>
                      <a:pt x="204" y="205"/>
                      <a:pt x="205" y="204"/>
                      <a:pt x="206" y="203"/>
                    </a:cubicBezTo>
                    <a:lnTo>
                      <a:pt x="305" y="121"/>
                    </a:lnTo>
                    <a:cubicBezTo>
                      <a:pt x="306" y="120"/>
                      <a:pt x="307" y="119"/>
                      <a:pt x="308" y="118"/>
                    </a:cubicBezTo>
                    <a:lnTo>
                      <a:pt x="422" y="56"/>
                    </a:lnTo>
                    <a:cubicBezTo>
                      <a:pt x="423" y="56"/>
                      <a:pt x="424" y="55"/>
                      <a:pt x="425" y="55"/>
                    </a:cubicBezTo>
                    <a:lnTo>
                      <a:pt x="477" y="36"/>
                    </a:lnTo>
                    <a:cubicBezTo>
                      <a:pt x="489" y="31"/>
                      <a:pt x="502" y="37"/>
                      <a:pt x="507" y="49"/>
                    </a:cubicBezTo>
                    <a:cubicBezTo>
                      <a:pt x="511" y="61"/>
                      <a:pt x="505" y="74"/>
                      <a:pt x="493" y="79"/>
                    </a:cubicBezTo>
                    <a:close/>
                    <a:moveTo>
                      <a:pt x="106" y="428"/>
                    </a:moveTo>
                    <a:lnTo>
                      <a:pt x="97" y="444"/>
                    </a:lnTo>
                    <a:lnTo>
                      <a:pt x="98" y="441"/>
                    </a:lnTo>
                    <a:lnTo>
                      <a:pt x="75" y="503"/>
                    </a:lnTo>
                    <a:lnTo>
                      <a:pt x="60" y="566"/>
                    </a:lnTo>
                    <a:lnTo>
                      <a:pt x="49" y="630"/>
                    </a:lnTo>
                    <a:lnTo>
                      <a:pt x="46" y="696"/>
                    </a:lnTo>
                    <a:cubicBezTo>
                      <a:pt x="46" y="709"/>
                      <a:pt x="35" y="719"/>
                      <a:pt x="22" y="718"/>
                    </a:cubicBezTo>
                    <a:cubicBezTo>
                      <a:pt x="10" y="718"/>
                      <a:pt x="0" y="707"/>
                      <a:pt x="0" y="694"/>
                    </a:cubicBezTo>
                    <a:lnTo>
                      <a:pt x="4" y="623"/>
                    </a:lnTo>
                    <a:lnTo>
                      <a:pt x="15" y="555"/>
                    </a:lnTo>
                    <a:lnTo>
                      <a:pt x="32" y="487"/>
                    </a:lnTo>
                    <a:lnTo>
                      <a:pt x="55" y="425"/>
                    </a:lnTo>
                    <a:cubicBezTo>
                      <a:pt x="55" y="424"/>
                      <a:pt x="56" y="423"/>
                      <a:pt x="56" y="422"/>
                    </a:cubicBezTo>
                    <a:lnTo>
                      <a:pt x="65" y="406"/>
                    </a:lnTo>
                    <a:cubicBezTo>
                      <a:pt x="71" y="395"/>
                      <a:pt x="85" y="391"/>
                      <a:pt x="97" y="397"/>
                    </a:cubicBezTo>
                    <a:cubicBezTo>
                      <a:pt x="108" y="403"/>
                      <a:pt x="112" y="417"/>
                      <a:pt x="106" y="428"/>
                    </a:cubicBezTo>
                    <a:close/>
                    <a:moveTo>
                      <a:pt x="47" y="695"/>
                    </a:moveTo>
                    <a:lnTo>
                      <a:pt x="47" y="730"/>
                    </a:lnTo>
                    <a:cubicBezTo>
                      <a:pt x="47" y="743"/>
                      <a:pt x="36" y="753"/>
                      <a:pt x="23" y="753"/>
                    </a:cubicBezTo>
                    <a:cubicBezTo>
                      <a:pt x="11" y="753"/>
                      <a:pt x="0" y="743"/>
                      <a:pt x="0" y="730"/>
                    </a:cubicBezTo>
                    <a:lnTo>
                      <a:pt x="0" y="695"/>
                    </a:lnTo>
                    <a:cubicBezTo>
                      <a:pt x="0" y="683"/>
                      <a:pt x="11" y="672"/>
                      <a:pt x="23" y="672"/>
                    </a:cubicBezTo>
                    <a:cubicBezTo>
                      <a:pt x="36" y="672"/>
                      <a:pt x="47" y="683"/>
                      <a:pt x="47" y="695"/>
                    </a:cubicBezTo>
                    <a:close/>
                    <a:moveTo>
                      <a:pt x="47" y="960"/>
                    </a:moveTo>
                    <a:lnTo>
                      <a:pt x="47" y="1283"/>
                    </a:lnTo>
                    <a:cubicBezTo>
                      <a:pt x="47" y="1296"/>
                      <a:pt x="36" y="1306"/>
                      <a:pt x="23" y="1306"/>
                    </a:cubicBezTo>
                    <a:cubicBezTo>
                      <a:pt x="11" y="1306"/>
                      <a:pt x="0" y="1296"/>
                      <a:pt x="0" y="1283"/>
                    </a:cubicBezTo>
                    <a:lnTo>
                      <a:pt x="0" y="960"/>
                    </a:lnTo>
                    <a:cubicBezTo>
                      <a:pt x="0" y="948"/>
                      <a:pt x="11" y="937"/>
                      <a:pt x="23" y="937"/>
                    </a:cubicBezTo>
                    <a:cubicBezTo>
                      <a:pt x="36" y="937"/>
                      <a:pt x="47" y="948"/>
                      <a:pt x="47" y="960"/>
                    </a:cubicBezTo>
                    <a:close/>
                    <a:moveTo>
                      <a:pt x="47" y="1513"/>
                    </a:moveTo>
                    <a:lnTo>
                      <a:pt x="47" y="1774"/>
                    </a:lnTo>
                    <a:lnTo>
                      <a:pt x="49" y="1835"/>
                    </a:lnTo>
                    <a:cubicBezTo>
                      <a:pt x="50" y="1848"/>
                      <a:pt x="40" y="1858"/>
                      <a:pt x="27" y="1859"/>
                    </a:cubicBezTo>
                    <a:cubicBezTo>
                      <a:pt x="14" y="1860"/>
                      <a:pt x="4" y="1850"/>
                      <a:pt x="3" y="1837"/>
                    </a:cubicBezTo>
                    <a:lnTo>
                      <a:pt x="0" y="1774"/>
                    </a:lnTo>
                    <a:lnTo>
                      <a:pt x="0" y="1513"/>
                    </a:lnTo>
                    <a:cubicBezTo>
                      <a:pt x="0" y="1501"/>
                      <a:pt x="11" y="1490"/>
                      <a:pt x="23" y="1490"/>
                    </a:cubicBezTo>
                    <a:cubicBezTo>
                      <a:pt x="36" y="1490"/>
                      <a:pt x="47" y="1501"/>
                      <a:pt x="47" y="1513"/>
                    </a:cubicBezTo>
                    <a:close/>
                    <a:moveTo>
                      <a:pt x="108" y="2046"/>
                    </a:moveTo>
                    <a:lnTo>
                      <a:pt x="159" y="2139"/>
                    </a:lnTo>
                    <a:lnTo>
                      <a:pt x="156" y="2136"/>
                    </a:lnTo>
                    <a:lnTo>
                      <a:pt x="238" y="2235"/>
                    </a:lnTo>
                    <a:lnTo>
                      <a:pt x="235" y="2232"/>
                    </a:lnTo>
                    <a:lnTo>
                      <a:pt x="302" y="2287"/>
                    </a:lnTo>
                    <a:cubicBezTo>
                      <a:pt x="312" y="2295"/>
                      <a:pt x="313" y="2310"/>
                      <a:pt x="305" y="2320"/>
                    </a:cubicBezTo>
                    <a:cubicBezTo>
                      <a:pt x="297" y="2330"/>
                      <a:pt x="283" y="2331"/>
                      <a:pt x="273" y="2323"/>
                    </a:cubicBezTo>
                    <a:lnTo>
                      <a:pt x="206" y="2267"/>
                    </a:lnTo>
                    <a:cubicBezTo>
                      <a:pt x="205" y="2266"/>
                      <a:pt x="204" y="2265"/>
                      <a:pt x="203" y="2264"/>
                    </a:cubicBezTo>
                    <a:lnTo>
                      <a:pt x="121" y="2165"/>
                    </a:lnTo>
                    <a:cubicBezTo>
                      <a:pt x="120" y="2164"/>
                      <a:pt x="119" y="2163"/>
                      <a:pt x="118" y="2161"/>
                    </a:cubicBezTo>
                    <a:lnTo>
                      <a:pt x="67" y="2068"/>
                    </a:lnTo>
                    <a:cubicBezTo>
                      <a:pt x="61" y="2056"/>
                      <a:pt x="65" y="2042"/>
                      <a:pt x="76" y="2036"/>
                    </a:cubicBezTo>
                    <a:cubicBezTo>
                      <a:pt x="88" y="2030"/>
                      <a:pt x="102" y="2034"/>
                      <a:pt x="108" y="2046"/>
                    </a:cubicBezTo>
                    <a:close/>
                    <a:moveTo>
                      <a:pt x="497" y="2392"/>
                    </a:moveTo>
                    <a:lnTo>
                      <a:pt x="503" y="2395"/>
                    </a:lnTo>
                    <a:lnTo>
                      <a:pt x="565" y="2410"/>
                    </a:lnTo>
                    <a:lnTo>
                      <a:pt x="630" y="2421"/>
                    </a:lnTo>
                    <a:cubicBezTo>
                      <a:pt x="643" y="2423"/>
                      <a:pt x="651" y="2435"/>
                      <a:pt x="649" y="2447"/>
                    </a:cubicBezTo>
                    <a:cubicBezTo>
                      <a:pt x="647" y="2460"/>
                      <a:pt x="635" y="2468"/>
                      <a:pt x="623" y="2466"/>
                    </a:cubicBezTo>
                    <a:lnTo>
                      <a:pt x="554" y="2455"/>
                    </a:lnTo>
                    <a:lnTo>
                      <a:pt x="487" y="2438"/>
                    </a:lnTo>
                    <a:lnTo>
                      <a:pt x="481" y="2436"/>
                    </a:lnTo>
                    <a:cubicBezTo>
                      <a:pt x="469" y="2431"/>
                      <a:pt x="463" y="2418"/>
                      <a:pt x="467" y="2406"/>
                    </a:cubicBezTo>
                    <a:cubicBezTo>
                      <a:pt x="472" y="2394"/>
                      <a:pt x="485" y="2388"/>
                      <a:pt x="497" y="2392"/>
                    </a:cubicBezTo>
                    <a:close/>
                  </a:path>
                </a:pathLst>
              </a:custGeom>
              <a:solidFill>
                <a:srgbClr val="FF0000"/>
              </a:solidFill>
              <a:ln w="17463" cap="flat">
                <a:solidFill>
                  <a:srgbClr val="FF000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Line 104"/>
              <p:cNvSpPr>
                <a:spLocks noChangeShapeType="1"/>
              </p:cNvSpPr>
              <p:nvPr/>
            </p:nvSpPr>
            <p:spPr bwMode="auto">
              <a:xfrm flipV="1">
                <a:off x="1073" y="4186"/>
                <a:ext cx="0" cy="548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Line 105"/>
              <p:cNvSpPr>
                <a:spLocks noChangeShapeType="1"/>
              </p:cNvSpPr>
              <p:nvPr/>
            </p:nvSpPr>
            <p:spPr bwMode="auto">
              <a:xfrm>
                <a:off x="1073" y="4770"/>
                <a:ext cx="0" cy="330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Line 106"/>
              <p:cNvSpPr>
                <a:spLocks noChangeShapeType="1"/>
              </p:cNvSpPr>
              <p:nvPr/>
            </p:nvSpPr>
            <p:spPr bwMode="auto">
              <a:xfrm flipV="1">
                <a:off x="1478" y="4179"/>
                <a:ext cx="182" cy="3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Line 107"/>
              <p:cNvSpPr>
                <a:spLocks noChangeShapeType="1"/>
              </p:cNvSpPr>
              <p:nvPr/>
            </p:nvSpPr>
            <p:spPr bwMode="auto">
              <a:xfrm>
                <a:off x="2062" y="4190"/>
                <a:ext cx="0" cy="263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Line 108"/>
              <p:cNvSpPr>
                <a:spLocks noChangeShapeType="1"/>
              </p:cNvSpPr>
              <p:nvPr/>
            </p:nvSpPr>
            <p:spPr bwMode="auto">
              <a:xfrm>
                <a:off x="2062" y="4917"/>
                <a:ext cx="0" cy="183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Line 109"/>
              <p:cNvSpPr>
                <a:spLocks noChangeShapeType="1"/>
              </p:cNvSpPr>
              <p:nvPr/>
            </p:nvSpPr>
            <p:spPr bwMode="auto">
              <a:xfrm flipH="1">
                <a:off x="1073" y="4181"/>
                <a:ext cx="117" cy="5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110"/>
              <p:cNvSpPr>
                <a:spLocks noChangeArrowheads="1"/>
              </p:cNvSpPr>
              <p:nvPr/>
            </p:nvSpPr>
            <p:spPr bwMode="auto">
              <a:xfrm>
                <a:off x="1249" y="3859"/>
                <a:ext cx="206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" name="Rectangle 111"/>
              <p:cNvSpPr>
                <a:spLocks noChangeArrowheads="1"/>
              </p:cNvSpPr>
              <p:nvPr/>
            </p:nvSpPr>
            <p:spPr bwMode="auto">
              <a:xfrm>
                <a:off x="1363" y="3951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g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" name="Rectangle 112"/>
              <p:cNvSpPr>
                <a:spLocks noChangeArrowheads="1"/>
              </p:cNvSpPr>
              <p:nvPr/>
            </p:nvSpPr>
            <p:spPr bwMode="auto">
              <a:xfrm>
                <a:off x="1718" y="3894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" name="Rectangle 113"/>
              <p:cNvSpPr>
                <a:spLocks noChangeArrowheads="1"/>
              </p:cNvSpPr>
              <p:nvPr/>
            </p:nvSpPr>
            <p:spPr bwMode="auto">
              <a:xfrm>
                <a:off x="1844" y="3986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g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" name="Freeform 114"/>
              <p:cNvSpPr>
                <a:spLocks noEditPoints="1"/>
              </p:cNvSpPr>
              <p:nvPr/>
            </p:nvSpPr>
            <p:spPr bwMode="auto">
              <a:xfrm>
                <a:off x="1190" y="4123"/>
                <a:ext cx="289" cy="59"/>
              </a:xfrm>
              <a:custGeom>
                <a:avLst/>
                <a:gdLst>
                  <a:gd name="T0" fmla="*/ 404 w 405"/>
                  <a:gd name="T1" fmla="*/ 62 h 82"/>
                  <a:gd name="T2" fmla="*/ 356 w 405"/>
                  <a:gd name="T3" fmla="*/ 1 h 82"/>
                  <a:gd name="T4" fmla="*/ 303 w 405"/>
                  <a:gd name="T5" fmla="*/ 57 h 82"/>
                  <a:gd name="T6" fmla="*/ 303 w 405"/>
                  <a:gd name="T7" fmla="*/ 62 h 82"/>
                  <a:gd name="T8" fmla="*/ 255 w 405"/>
                  <a:gd name="T9" fmla="*/ 1 h 82"/>
                  <a:gd name="T10" fmla="*/ 202 w 405"/>
                  <a:gd name="T11" fmla="*/ 57 h 82"/>
                  <a:gd name="T12" fmla="*/ 202 w 405"/>
                  <a:gd name="T13" fmla="*/ 62 h 82"/>
                  <a:gd name="T14" fmla="*/ 154 w 405"/>
                  <a:gd name="T15" fmla="*/ 1 h 82"/>
                  <a:gd name="T16" fmla="*/ 101 w 405"/>
                  <a:gd name="T17" fmla="*/ 57 h 82"/>
                  <a:gd name="T18" fmla="*/ 101 w 405"/>
                  <a:gd name="T19" fmla="*/ 62 h 82"/>
                  <a:gd name="T20" fmla="*/ 53 w 405"/>
                  <a:gd name="T21" fmla="*/ 1 h 82"/>
                  <a:gd name="T22" fmla="*/ 0 w 405"/>
                  <a:gd name="T23" fmla="*/ 57 h 82"/>
                  <a:gd name="T24" fmla="*/ 0 w 405"/>
                  <a:gd name="T25" fmla="*/ 62 h 82"/>
                  <a:gd name="T26" fmla="*/ 404 w 405"/>
                  <a:gd name="T27" fmla="*/ 62 h 82"/>
                  <a:gd name="T28" fmla="*/ 404 w 405"/>
                  <a:gd name="T29" fmla="*/ 82 h 82"/>
                  <a:gd name="T30" fmla="*/ 0 w 405"/>
                  <a:gd name="T31" fmla="*/ 62 h 82"/>
                  <a:gd name="T32" fmla="*/ 0 w 405"/>
                  <a:gd name="T3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5" h="82">
                    <a:moveTo>
                      <a:pt x="404" y="62"/>
                    </a:moveTo>
                    <a:cubicBezTo>
                      <a:pt x="405" y="30"/>
                      <a:pt x="383" y="3"/>
                      <a:pt x="356" y="1"/>
                    </a:cubicBezTo>
                    <a:cubicBezTo>
                      <a:pt x="328" y="0"/>
                      <a:pt x="304" y="25"/>
                      <a:pt x="303" y="57"/>
                    </a:cubicBezTo>
                    <a:cubicBezTo>
                      <a:pt x="303" y="59"/>
                      <a:pt x="303" y="60"/>
                      <a:pt x="303" y="62"/>
                    </a:cubicBezTo>
                    <a:cubicBezTo>
                      <a:pt x="304" y="30"/>
                      <a:pt x="282" y="3"/>
                      <a:pt x="255" y="1"/>
                    </a:cubicBezTo>
                    <a:cubicBezTo>
                      <a:pt x="227" y="0"/>
                      <a:pt x="203" y="25"/>
                      <a:pt x="202" y="57"/>
                    </a:cubicBezTo>
                    <a:cubicBezTo>
                      <a:pt x="202" y="59"/>
                      <a:pt x="202" y="60"/>
                      <a:pt x="202" y="62"/>
                    </a:cubicBezTo>
                    <a:cubicBezTo>
                      <a:pt x="203" y="30"/>
                      <a:pt x="181" y="3"/>
                      <a:pt x="154" y="1"/>
                    </a:cubicBezTo>
                    <a:cubicBezTo>
                      <a:pt x="126" y="0"/>
                      <a:pt x="102" y="25"/>
                      <a:pt x="101" y="57"/>
                    </a:cubicBezTo>
                    <a:cubicBezTo>
                      <a:pt x="101" y="59"/>
                      <a:pt x="101" y="60"/>
                      <a:pt x="101" y="62"/>
                    </a:cubicBezTo>
                    <a:cubicBezTo>
                      <a:pt x="102" y="30"/>
                      <a:pt x="80" y="3"/>
                      <a:pt x="53" y="1"/>
                    </a:cubicBezTo>
                    <a:cubicBezTo>
                      <a:pt x="25" y="0"/>
                      <a:pt x="1" y="25"/>
                      <a:pt x="0" y="57"/>
                    </a:cubicBezTo>
                    <a:cubicBezTo>
                      <a:pt x="0" y="59"/>
                      <a:pt x="0" y="60"/>
                      <a:pt x="0" y="62"/>
                    </a:cubicBezTo>
                    <a:moveTo>
                      <a:pt x="404" y="62"/>
                    </a:moveTo>
                    <a:lnTo>
                      <a:pt x="404" y="82"/>
                    </a:lnTo>
                    <a:moveTo>
                      <a:pt x="0" y="62"/>
                    </a:moveTo>
                    <a:lnTo>
                      <a:pt x="0" y="82"/>
                    </a:lnTo>
                  </a:path>
                </a:pathLst>
              </a:cu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115"/>
              <p:cNvSpPr>
                <a:spLocks/>
              </p:cNvSpPr>
              <p:nvPr/>
            </p:nvSpPr>
            <p:spPr bwMode="auto">
              <a:xfrm>
                <a:off x="1660" y="4128"/>
                <a:ext cx="248" cy="100"/>
              </a:xfrm>
              <a:custGeom>
                <a:avLst/>
                <a:gdLst>
                  <a:gd name="T0" fmla="*/ 0 w 248"/>
                  <a:gd name="T1" fmla="*/ 51 h 100"/>
                  <a:gd name="T2" fmla="*/ 21 w 248"/>
                  <a:gd name="T3" fmla="*/ 0 h 100"/>
                  <a:gd name="T4" fmla="*/ 62 w 248"/>
                  <a:gd name="T5" fmla="*/ 100 h 100"/>
                  <a:gd name="T6" fmla="*/ 104 w 248"/>
                  <a:gd name="T7" fmla="*/ 0 h 100"/>
                  <a:gd name="T8" fmla="*/ 145 w 248"/>
                  <a:gd name="T9" fmla="*/ 100 h 100"/>
                  <a:gd name="T10" fmla="*/ 186 w 248"/>
                  <a:gd name="T11" fmla="*/ 0 h 100"/>
                  <a:gd name="T12" fmla="*/ 228 w 248"/>
                  <a:gd name="T13" fmla="*/ 100 h 100"/>
                  <a:gd name="T14" fmla="*/ 248 w 248"/>
                  <a:gd name="T15" fmla="*/ 5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00">
                    <a:moveTo>
                      <a:pt x="0" y="51"/>
                    </a:moveTo>
                    <a:lnTo>
                      <a:pt x="21" y="0"/>
                    </a:lnTo>
                    <a:lnTo>
                      <a:pt x="62" y="100"/>
                    </a:lnTo>
                    <a:lnTo>
                      <a:pt x="104" y="0"/>
                    </a:lnTo>
                    <a:lnTo>
                      <a:pt x="145" y="100"/>
                    </a:lnTo>
                    <a:lnTo>
                      <a:pt x="186" y="0"/>
                    </a:lnTo>
                    <a:lnTo>
                      <a:pt x="228" y="100"/>
                    </a:lnTo>
                    <a:lnTo>
                      <a:pt x="248" y="51"/>
                    </a:lnTo>
                  </a:path>
                </a:pathLst>
              </a:cu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116"/>
              <p:cNvSpPr>
                <a:spLocks noEditPoints="1"/>
              </p:cNvSpPr>
              <p:nvPr/>
            </p:nvSpPr>
            <p:spPr bwMode="auto">
              <a:xfrm>
                <a:off x="1946" y="4627"/>
                <a:ext cx="231" cy="58"/>
              </a:xfrm>
              <a:custGeom>
                <a:avLst/>
                <a:gdLst>
                  <a:gd name="T0" fmla="*/ 231 w 231"/>
                  <a:gd name="T1" fmla="*/ 58 h 58"/>
                  <a:gd name="T2" fmla="*/ 0 w 231"/>
                  <a:gd name="T3" fmla="*/ 58 h 58"/>
                  <a:gd name="T4" fmla="*/ 231 w 231"/>
                  <a:gd name="T5" fmla="*/ 0 h 58"/>
                  <a:gd name="T6" fmla="*/ 0 w 231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1" h="58">
                    <a:moveTo>
                      <a:pt x="231" y="58"/>
                    </a:moveTo>
                    <a:lnTo>
                      <a:pt x="0" y="58"/>
                    </a:lnTo>
                    <a:moveTo>
                      <a:pt x="231" y="0"/>
                    </a:moveTo>
                    <a:lnTo>
                      <a:pt x="0" y="0"/>
                    </a:lnTo>
                  </a:path>
                </a:pathLst>
              </a:cu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117"/>
              <p:cNvSpPr>
                <a:spLocks noEditPoints="1"/>
              </p:cNvSpPr>
              <p:nvPr/>
            </p:nvSpPr>
            <p:spPr bwMode="auto">
              <a:xfrm>
                <a:off x="2062" y="4453"/>
                <a:ext cx="0" cy="464"/>
              </a:xfrm>
              <a:custGeom>
                <a:avLst/>
                <a:gdLst>
                  <a:gd name="T0" fmla="*/ 464 h 464"/>
                  <a:gd name="T1" fmla="*/ 232 h 464"/>
                  <a:gd name="T2" fmla="*/ 174 h 464"/>
                  <a:gd name="T3" fmla="*/ 0 h 46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64">
                    <a:moveTo>
                      <a:pt x="0" y="464"/>
                    </a:moveTo>
                    <a:lnTo>
                      <a:pt x="0" y="232"/>
                    </a:lnTo>
                    <a:moveTo>
                      <a:pt x="0" y="174"/>
                    </a:moveTo>
                    <a:lnTo>
                      <a:pt x="0" y="0"/>
                    </a:lnTo>
                  </a:path>
                </a:pathLst>
              </a:cu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4" name="Oval 118"/>
              <p:cNvSpPr>
                <a:spLocks noChangeArrowheads="1"/>
              </p:cNvSpPr>
              <p:nvPr/>
            </p:nvSpPr>
            <p:spPr bwMode="auto">
              <a:xfrm>
                <a:off x="891" y="4405"/>
                <a:ext cx="364" cy="365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5" name="Oval 119"/>
              <p:cNvSpPr>
                <a:spLocks noChangeArrowheads="1"/>
              </p:cNvSpPr>
              <p:nvPr/>
            </p:nvSpPr>
            <p:spPr bwMode="auto">
              <a:xfrm>
                <a:off x="891" y="4405"/>
                <a:ext cx="364" cy="365"/>
              </a:xfrm>
              <a:prstGeom prst="ellips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6" name="Rectangle 120"/>
              <p:cNvSpPr>
                <a:spLocks noChangeArrowheads="1"/>
              </p:cNvSpPr>
              <p:nvPr/>
            </p:nvSpPr>
            <p:spPr bwMode="auto">
              <a:xfrm>
                <a:off x="963" y="4423"/>
                <a:ext cx="25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700" b="0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8" name="Rectangle 121"/>
              <p:cNvSpPr>
                <a:spLocks noChangeArrowheads="1"/>
              </p:cNvSpPr>
              <p:nvPr/>
            </p:nvSpPr>
            <p:spPr bwMode="auto">
              <a:xfrm>
                <a:off x="1112" y="4515"/>
                <a:ext cx="137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700" b="0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g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9" name="Line 122"/>
              <p:cNvSpPr>
                <a:spLocks noChangeShapeType="1"/>
              </p:cNvSpPr>
              <p:nvPr/>
            </p:nvSpPr>
            <p:spPr bwMode="auto">
              <a:xfrm flipV="1">
                <a:off x="1908" y="4174"/>
                <a:ext cx="168" cy="5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" name="Rectangle 123"/>
              <p:cNvSpPr>
                <a:spLocks noChangeArrowheads="1"/>
              </p:cNvSpPr>
              <p:nvPr/>
            </p:nvSpPr>
            <p:spPr bwMode="auto">
              <a:xfrm>
                <a:off x="917" y="4193"/>
                <a:ext cx="183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+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4" name="Rectangle 124"/>
              <p:cNvSpPr>
                <a:spLocks noChangeArrowheads="1"/>
              </p:cNvSpPr>
              <p:nvPr/>
            </p:nvSpPr>
            <p:spPr bwMode="auto">
              <a:xfrm>
                <a:off x="929" y="4745"/>
                <a:ext cx="13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5" name="Rectangle 125"/>
              <p:cNvSpPr>
                <a:spLocks noChangeArrowheads="1"/>
              </p:cNvSpPr>
              <p:nvPr/>
            </p:nvSpPr>
            <p:spPr bwMode="auto">
              <a:xfrm>
                <a:off x="2233" y="3882"/>
                <a:ext cx="206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6" name="Rectangle 126"/>
              <p:cNvSpPr>
                <a:spLocks noChangeArrowheads="1"/>
              </p:cNvSpPr>
              <p:nvPr/>
            </p:nvSpPr>
            <p:spPr bwMode="auto">
              <a:xfrm>
                <a:off x="2359" y="3974"/>
                <a:ext cx="8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f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7" name="Rectangle 127"/>
              <p:cNvSpPr>
                <a:spLocks noChangeArrowheads="1"/>
              </p:cNvSpPr>
              <p:nvPr/>
            </p:nvSpPr>
            <p:spPr bwMode="auto">
              <a:xfrm>
                <a:off x="2405" y="3974"/>
                <a:ext cx="9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8" name="Rectangle 128"/>
              <p:cNvSpPr>
                <a:spLocks noChangeArrowheads="1"/>
              </p:cNvSpPr>
              <p:nvPr/>
            </p:nvSpPr>
            <p:spPr bwMode="auto">
              <a:xfrm>
                <a:off x="2622" y="3894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9" name="Rectangle 129"/>
              <p:cNvSpPr>
                <a:spLocks noChangeArrowheads="1"/>
              </p:cNvSpPr>
              <p:nvPr/>
            </p:nvSpPr>
            <p:spPr bwMode="auto">
              <a:xfrm>
                <a:off x="2748" y="3986"/>
                <a:ext cx="8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f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0" name="Rectangle 130"/>
              <p:cNvSpPr>
                <a:spLocks noChangeArrowheads="1"/>
              </p:cNvSpPr>
              <p:nvPr/>
            </p:nvSpPr>
            <p:spPr bwMode="auto">
              <a:xfrm>
                <a:off x="2794" y="3986"/>
                <a:ext cx="9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1" name="Line 131"/>
              <p:cNvSpPr>
                <a:spLocks noChangeShapeType="1"/>
              </p:cNvSpPr>
              <p:nvPr/>
            </p:nvSpPr>
            <p:spPr bwMode="auto">
              <a:xfrm>
                <a:off x="3422" y="4146"/>
                <a:ext cx="755" cy="0"/>
              </a:xfrm>
              <a:prstGeom prst="line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" name="Line 132"/>
              <p:cNvSpPr>
                <a:spLocks noChangeShapeType="1"/>
              </p:cNvSpPr>
              <p:nvPr/>
            </p:nvSpPr>
            <p:spPr bwMode="auto">
              <a:xfrm>
                <a:off x="4603" y="5105"/>
                <a:ext cx="1053" cy="0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" name="Line 133"/>
              <p:cNvSpPr>
                <a:spLocks noChangeShapeType="1"/>
              </p:cNvSpPr>
              <p:nvPr/>
            </p:nvSpPr>
            <p:spPr bwMode="auto">
              <a:xfrm>
                <a:off x="3806" y="4146"/>
                <a:ext cx="0" cy="226"/>
              </a:xfrm>
              <a:prstGeom prst="line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" name="Line 134"/>
              <p:cNvSpPr>
                <a:spLocks noChangeShapeType="1"/>
              </p:cNvSpPr>
              <p:nvPr/>
            </p:nvSpPr>
            <p:spPr bwMode="auto">
              <a:xfrm>
                <a:off x="3806" y="4837"/>
                <a:ext cx="0" cy="255"/>
              </a:xfrm>
              <a:prstGeom prst="line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" name="Freeform 135"/>
              <p:cNvSpPr>
                <a:spLocks noEditPoints="1"/>
              </p:cNvSpPr>
              <p:nvPr/>
            </p:nvSpPr>
            <p:spPr bwMode="auto">
              <a:xfrm>
                <a:off x="3690" y="4547"/>
                <a:ext cx="231" cy="57"/>
              </a:xfrm>
              <a:custGeom>
                <a:avLst/>
                <a:gdLst>
                  <a:gd name="T0" fmla="*/ 231 w 231"/>
                  <a:gd name="T1" fmla="*/ 57 h 57"/>
                  <a:gd name="T2" fmla="*/ 0 w 231"/>
                  <a:gd name="T3" fmla="*/ 57 h 57"/>
                  <a:gd name="T4" fmla="*/ 231 w 231"/>
                  <a:gd name="T5" fmla="*/ 0 h 57"/>
                  <a:gd name="T6" fmla="*/ 0 w 231"/>
                  <a:gd name="T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1" h="57">
                    <a:moveTo>
                      <a:pt x="231" y="57"/>
                    </a:moveTo>
                    <a:lnTo>
                      <a:pt x="0" y="57"/>
                    </a:lnTo>
                    <a:moveTo>
                      <a:pt x="231" y="0"/>
                    </a:moveTo>
                    <a:lnTo>
                      <a:pt x="0" y="0"/>
                    </a:lnTo>
                  </a:path>
                </a:pathLst>
              </a:cu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" name="Freeform 136"/>
              <p:cNvSpPr>
                <a:spLocks noEditPoints="1"/>
              </p:cNvSpPr>
              <p:nvPr/>
            </p:nvSpPr>
            <p:spPr bwMode="auto">
              <a:xfrm>
                <a:off x="3806" y="4372"/>
                <a:ext cx="0" cy="465"/>
              </a:xfrm>
              <a:custGeom>
                <a:avLst/>
                <a:gdLst>
                  <a:gd name="T0" fmla="*/ 465 h 465"/>
                  <a:gd name="T1" fmla="*/ 232 h 465"/>
                  <a:gd name="T2" fmla="*/ 175 h 465"/>
                  <a:gd name="T3" fmla="*/ 0 h 46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65">
                    <a:moveTo>
                      <a:pt x="0" y="465"/>
                    </a:moveTo>
                    <a:lnTo>
                      <a:pt x="0" y="232"/>
                    </a:lnTo>
                    <a:moveTo>
                      <a:pt x="0" y="175"/>
                    </a:moveTo>
                    <a:lnTo>
                      <a:pt x="0" y="0"/>
                    </a:lnTo>
                  </a:path>
                </a:pathLst>
              </a:cu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Rectangle 137"/>
              <p:cNvSpPr>
                <a:spLocks noChangeArrowheads="1"/>
              </p:cNvSpPr>
              <p:nvPr/>
            </p:nvSpPr>
            <p:spPr bwMode="auto">
              <a:xfrm>
                <a:off x="3457" y="4331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C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8" name="Rectangle 138"/>
              <p:cNvSpPr>
                <a:spLocks noChangeArrowheads="1"/>
              </p:cNvSpPr>
              <p:nvPr/>
            </p:nvSpPr>
            <p:spPr bwMode="auto">
              <a:xfrm>
                <a:off x="3583" y="4423"/>
                <a:ext cx="25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dcH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9" name="Rectangle 139"/>
              <p:cNvSpPr>
                <a:spLocks noChangeArrowheads="1"/>
              </p:cNvSpPr>
              <p:nvPr/>
            </p:nvSpPr>
            <p:spPr bwMode="auto">
              <a:xfrm>
                <a:off x="3423" y="4607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0" name="Rectangle 140"/>
              <p:cNvSpPr>
                <a:spLocks noChangeArrowheads="1"/>
              </p:cNvSpPr>
              <p:nvPr/>
            </p:nvSpPr>
            <p:spPr bwMode="auto">
              <a:xfrm>
                <a:off x="3560" y="4699"/>
                <a:ext cx="114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1" name="Rectangle 141"/>
              <p:cNvSpPr>
                <a:spLocks noChangeArrowheads="1"/>
              </p:cNvSpPr>
              <p:nvPr/>
            </p:nvSpPr>
            <p:spPr bwMode="auto">
              <a:xfrm>
                <a:off x="3629" y="4699"/>
                <a:ext cx="9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c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2" name="Rectangle 142"/>
              <p:cNvSpPr>
                <a:spLocks noChangeArrowheads="1"/>
              </p:cNvSpPr>
              <p:nvPr/>
            </p:nvSpPr>
            <p:spPr bwMode="auto">
              <a:xfrm>
                <a:off x="3675" y="4699"/>
                <a:ext cx="137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3" name="Rectangle 143"/>
              <p:cNvSpPr>
                <a:spLocks noChangeArrowheads="1"/>
              </p:cNvSpPr>
              <p:nvPr/>
            </p:nvSpPr>
            <p:spPr bwMode="auto">
              <a:xfrm>
                <a:off x="2096" y="4434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C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4" name="Rectangle 144"/>
              <p:cNvSpPr>
                <a:spLocks noChangeArrowheads="1"/>
              </p:cNvSpPr>
              <p:nvPr/>
            </p:nvSpPr>
            <p:spPr bwMode="auto">
              <a:xfrm>
                <a:off x="2233" y="4526"/>
                <a:ext cx="8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f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5" name="Rectangle 145"/>
              <p:cNvSpPr>
                <a:spLocks noChangeArrowheads="1"/>
              </p:cNvSpPr>
              <p:nvPr/>
            </p:nvSpPr>
            <p:spPr bwMode="auto">
              <a:xfrm>
                <a:off x="2267" y="4526"/>
                <a:ext cx="9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6" name="Line 146"/>
              <p:cNvSpPr>
                <a:spLocks noChangeShapeType="1"/>
              </p:cNvSpPr>
              <p:nvPr/>
            </p:nvSpPr>
            <p:spPr bwMode="auto">
              <a:xfrm>
                <a:off x="1255" y="4295"/>
                <a:ext cx="198" cy="0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" name="Freeform 147"/>
              <p:cNvSpPr>
                <a:spLocks/>
              </p:cNvSpPr>
              <p:nvPr/>
            </p:nvSpPr>
            <p:spPr bwMode="auto">
              <a:xfrm>
                <a:off x="1438" y="4235"/>
                <a:ext cx="181" cy="121"/>
              </a:xfrm>
              <a:custGeom>
                <a:avLst/>
                <a:gdLst>
                  <a:gd name="T0" fmla="*/ 0 w 181"/>
                  <a:gd name="T1" fmla="*/ 0 h 121"/>
                  <a:gd name="T2" fmla="*/ 181 w 181"/>
                  <a:gd name="T3" fmla="*/ 60 h 121"/>
                  <a:gd name="T4" fmla="*/ 0 w 181"/>
                  <a:gd name="T5" fmla="*/ 121 h 121"/>
                  <a:gd name="T6" fmla="*/ 0 w 181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21">
                    <a:moveTo>
                      <a:pt x="0" y="0"/>
                    </a:moveTo>
                    <a:lnTo>
                      <a:pt x="181" y="60"/>
                    </a:lnTo>
                    <a:lnTo>
                      <a:pt x="0" y="1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" name="Line 148"/>
              <p:cNvSpPr>
                <a:spLocks noChangeShapeType="1"/>
              </p:cNvSpPr>
              <p:nvPr/>
            </p:nvSpPr>
            <p:spPr bwMode="auto">
              <a:xfrm>
                <a:off x="2163" y="4277"/>
                <a:ext cx="197" cy="0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" name="Freeform 149"/>
              <p:cNvSpPr>
                <a:spLocks/>
              </p:cNvSpPr>
              <p:nvPr/>
            </p:nvSpPr>
            <p:spPr bwMode="auto">
              <a:xfrm>
                <a:off x="2345" y="4215"/>
                <a:ext cx="181" cy="122"/>
              </a:xfrm>
              <a:custGeom>
                <a:avLst/>
                <a:gdLst>
                  <a:gd name="T0" fmla="*/ 0 w 181"/>
                  <a:gd name="T1" fmla="*/ 0 h 122"/>
                  <a:gd name="T2" fmla="*/ 181 w 181"/>
                  <a:gd name="T3" fmla="*/ 62 h 122"/>
                  <a:gd name="T4" fmla="*/ 0 w 181"/>
                  <a:gd name="T5" fmla="*/ 122 h 122"/>
                  <a:gd name="T6" fmla="*/ 0 w 181"/>
                  <a:gd name="T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22">
                    <a:moveTo>
                      <a:pt x="0" y="0"/>
                    </a:moveTo>
                    <a:lnTo>
                      <a:pt x="181" y="62"/>
                    </a:lnTo>
                    <a:lnTo>
                      <a:pt x="0" y="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" name="Line 150"/>
              <p:cNvSpPr>
                <a:spLocks noChangeShapeType="1"/>
              </p:cNvSpPr>
              <p:nvPr/>
            </p:nvSpPr>
            <p:spPr bwMode="auto">
              <a:xfrm>
                <a:off x="1894" y="4369"/>
                <a:ext cx="0" cy="198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" name="Freeform 151"/>
              <p:cNvSpPr>
                <a:spLocks/>
              </p:cNvSpPr>
              <p:nvPr/>
            </p:nvSpPr>
            <p:spPr bwMode="auto">
              <a:xfrm>
                <a:off x="1833" y="4552"/>
                <a:ext cx="121" cy="182"/>
              </a:xfrm>
              <a:custGeom>
                <a:avLst/>
                <a:gdLst>
                  <a:gd name="T0" fmla="*/ 0 w 121"/>
                  <a:gd name="T1" fmla="*/ 0 h 182"/>
                  <a:gd name="T2" fmla="*/ 61 w 121"/>
                  <a:gd name="T3" fmla="*/ 182 h 182"/>
                  <a:gd name="T4" fmla="*/ 121 w 121"/>
                  <a:gd name="T5" fmla="*/ 0 h 182"/>
                  <a:gd name="T6" fmla="*/ 0 w 121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82">
                    <a:moveTo>
                      <a:pt x="0" y="0"/>
                    </a:moveTo>
                    <a:lnTo>
                      <a:pt x="61" y="182"/>
                    </a:lnTo>
                    <a:lnTo>
                      <a:pt x="12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" name="Rectangle 152"/>
              <p:cNvSpPr>
                <a:spLocks noChangeArrowheads="1"/>
              </p:cNvSpPr>
              <p:nvPr/>
            </p:nvSpPr>
            <p:spPr bwMode="auto">
              <a:xfrm>
                <a:off x="1340" y="4342"/>
                <a:ext cx="160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i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3" name="Rectangle 153"/>
              <p:cNvSpPr>
                <a:spLocks noChangeArrowheads="1"/>
              </p:cNvSpPr>
              <p:nvPr/>
            </p:nvSpPr>
            <p:spPr bwMode="auto">
              <a:xfrm>
                <a:off x="1421" y="4434"/>
                <a:ext cx="9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g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4" name="Rectangle 154"/>
              <p:cNvSpPr>
                <a:spLocks noChangeArrowheads="1"/>
              </p:cNvSpPr>
              <p:nvPr/>
            </p:nvSpPr>
            <p:spPr bwMode="auto">
              <a:xfrm>
                <a:off x="1684" y="4434"/>
                <a:ext cx="160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i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5" name="Rectangle 155"/>
              <p:cNvSpPr>
                <a:spLocks noChangeArrowheads="1"/>
              </p:cNvSpPr>
              <p:nvPr/>
            </p:nvSpPr>
            <p:spPr bwMode="auto">
              <a:xfrm>
                <a:off x="1775" y="4526"/>
                <a:ext cx="8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c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6" name="Rectangle 156"/>
              <p:cNvSpPr>
                <a:spLocks noChangeArrowheads="1"/>
              </p:cNvSpPr>
              <p:nvPr/>
            </p:nvSpPr>
            <p:spPr bwMode="auto">
              <a:xfrm>
                <a:off x="2370" y="4308"/>
                <a:ext cx="160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i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7" name="Rectangle 157"/>
              <p:cNvSpPr>
                <a:spLocks noChangeArrowheads="1"/>
              </p:cNvSpPr>
              <p:nvPr/>
            </p:nvSpPr>
            <p:spPr bwMode="auto">
              <a:xfrm>
                <a:off x="2450" y="4400"/>
                <a:ext cx="8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f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8" name="Rectangle 158"/>
              <p:cNvSpPr>
                <a:spLocks noChangeArrowheads="1"/>
              </p:cNvSpPr>
              <p:nvPr/>
            </p:nvSpPr>
            <p:spPr bwMode="auto">
              <a:xfrm>
                <a:off x="2485" y="4400"/>
                <a:ext cx="8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9" name="Rectangle 159"/>
              <p:cNvSpPr>
                <a:spLocks noChangeArrowheads="1"/>
              </p:cNvSpPr>
              <p:nvPr/>
            </p:nvSpPr>
            <p:spPr bwMode="auto">
              <a:xfrm>
                <a:off x="2782" y="4492"/>
                <a:ext cx="183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0" name="Rectangle 160"/>
              <p:cNvSpPr>
                <a:spLocks noChangeArrowheads="1"/>
              </p:cNvSpPr>
              <p:nvPr/>
            </p:nvSpPr>
            <p:spPr bwMode="auto">
              <a:xfrm>
                <a:off x="2897" y="4572"/>
                <a:ext cx="8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1" name="Rectangle 161"/>
              <p:cNvSpPr>
                <a:spLocks noChangeArrowheads="1"/>
              </p:cNvSpPr>
              <p:nvPr/>
            </p:nvSpPr>
            <p:spPr bwMode="auto">
              <a:xfrm>
                <a:off x="2919" y="4572"/>
                <a:ext cx="8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Monotype Corsiva" panose="03010101010201010101" pitchFamily="66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2" name="Rectangle 162"/>
              <p:cNvSpPr>
                <a:spLocks noChangeArrowheads="1"/>
              </p:cNvSpPr>
              <p:nvPr/>
            </p:nvSpPr>
            <p:spPr bwMode="auto">
              <a:xfrm>
                <a:off x="2107" y="4710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5" name="Rectangle 163"/>
              <p:cNvSpPr>
                <a:spLocks noChangeArrowheads="1"/>
              </p:cNvSpPr>
              <p:nvPr/>
            </p:nvSpPr>
            <p:spPr bwMode="auto">
              <a:xfrm>
                <a:off x="2244" y="4802"/>
                <a:ext cx="137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cf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6" name="Rectangle 164"/>
              <p:cNvSpPr>
                <a:spLocks noChangeArrowheads="1"/>
              </p:cNvSpPr>
              <p:nvPr/>
            </p:nvSpPr>
            <p:spPr bwMode="auto">
              <a:xfrm>
                <a:off x="2336" y="4802"/>
                <a:ext cx="9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9" name="Rectangle 165"/>
              <p:cNvSpPr>
                <a:spLocks noChangeArrowheads="1"/>
              </p:cNvSpPr>
              <p:nvPr/>
            </p:nvSpPr>
            <p:spPr bwMode="auto">
              <a:xfrm>
                <a:off x="5448" y="4411"/>
                <a:ext cx="183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1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Monotype Corsiva" panose="03010101010201010101" pitchFamily="66" charset="0"/>
                  </a:rPr>
                  <a:t>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0" name="Rectangle 166"/>
              <p:cNvSpPr>
                <a:spLocks noChangeArrowheads="1"/>
              </p:cNvSpPr>
              <p:nvPr/>
            </p:nvSpPr>
            <p:spPr bwMode="auto">
              <a:xfrm>
                <a:off x="5563" y="4503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Monotype Corsiva" panose="03010101010201010101" pitchFamily="66" charset="0"/>
                  </a:rPr>
                  <a:t>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1" name="Rectangle 167"/>
              <p:cNvSpPr>
                <a:spLocks noChangeArrowheads="1"/>
              </p:cNvSpPr>
              <p:nvPr/>
            </p:nvSpPr>
            <p:spPr bwMode="auto">
              <a:xfrm>
                <a:off x="5906" y="4469"/>
                <a:ext cx="183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1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Monotype Corsiva" panose="03010101010201010101" pitchFamily="66" charset="0"/>
                  </a:rPr>
                  <a:t>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2" name="Rectangle 168"/>
              <p:cNvSpPr>
                <a:spLocks noChangeArrowheads="1"/>
              </p:cNvSpPr>
              <p:nvPr/>
            </p:nvSpPr>
            <p:spPr bwMode="auto">
              <a:xfrm>
                <a:off x="6032" y="4549"/>
                <a:ext cx="8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Monotype Corsiva" panose="03010101010201010101" pitchFamily="66" charset="0"/>
                  </a:rPr>
                  <a:t>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3" name="Rectangle 169"/>
              <p:cNvSpPr>
                <a:spLocks noChangeArrowheads="1"/>
              </p:cNvSpPr>
              <p:nvPr/>
            </p:nvSpPr>
            <p:spPr bwMode="auto">
              <a:xfrm>
                <a:off x="6879" y="4595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4" name="Rectangle 170"/>
              <p:cNvSpPr>
                <a:spLocks noChangeArrowheads="1"/>
              </p:cNvSpPr>
              <p:nvPr/>
            </p:nvSpPr>
            <p:spPr bwMode="auto">
              <a:xfrm>
                <a:off x="7004" y="4699"/>
                <a:ext cx="24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dcL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5" name="Rectangle 171"/>
              <p:cNvSpPr>
                <a:spLocks noChangeArrowheads="1"/>
              </p:cNvSpPr>
              <p:nvPr/>
            </p:nvSpPr>
            <p:spPr bwMode="auto">
              <a:xfrm>
                <a:off x="6501" y="4331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C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6" name="Rectangle 172"/>
              <p:cNvSpPr>
                <a:spLocks noChangeArrowheads="1"/>
              </p:cNvSpPr>
              <p:nvPr/>
            </p:nvSpPr>
            <p:spPr bwMode="auto">
              <a:xfrm>
                <a:off x="6627" y="4423"/>
                <a:ext cx="24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dcL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7" name="Line 173"/>
              <p:cNvSpPr>
                <a:spLocks noChangeShapeType="1"/>
              </p:cNvSpPr>
              <p:nvPr/>
            </p:nvSpPr>
            <p:spPr bwMode="auto">
              <a:xfrm flipV="1">
                <a:off x="2460" y="4170"/>
                <a:ext cx="181" cy="4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Line 174"/>
              <p:cNvSpPr>
                <a:spLocks noChangeShapeType="1"/>
              </p:cNvSpPr>
              <p:nvPr/>
            </p:nvSpPr>
            <p:spPr bwMode="auto">
              <a:xfrm flipH="1">
                <a:off x="2054" y="4174"/>
                <a:ext cx="117" cy="0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Freeform 175"/>
              <p:cNvSpPr>
                <a:spLocks noEditPoints="1"/>
              </p:cNvSpPr>
              <p:nvPr/>
            </p:nvSpPr>
            <p:spPr bwMode="auto">
              <a:xfrm>
                <a:off x="2171" y="4115"/>
                <a:ext cx="289" cy="59"/>
              </a:xfrm>
              <a:custGeom>
                <a:avLst/>
                <a:gdLst>
                  <a:gd name="T0" fmla="*/ 404 w 405"/>
                  <a:gd name="T1" fmla="*/ 62 h 82"/>
                  <a:gd name="T2" fmla="*/ 356 w 405"/>
                  <a:gd name="T3" fmla="*/ 1 h 82"/>
                  <a:gd name="T4" fmla="*/ 303 w 405"/>
                  <a:gd name="T5" fmla="*/ 57 h 82"/>
                  <a:gd name="T6" fmla="*/ 303 w 405"/>
                  <a:gd name="T7" fmla="*/ 62 h 82"/>
                  <a:gd name="T8" fmla="*/ 255 w 405"/>
                  <a:gd name="T9" fmla="*/ 1 h 82"/>
                  <a:gd name="T10" fmla="*/ 202 w 405"/>
                  <a:gd name="T11" fmla="*/ 57 h 82"/>
                  <a:gd name="T12" fmla="*/ 202 w 405"/>
                  <a:gd name="T13" fmla="*/ 62 h 82"/>
                  <a:gd name="T14" fmla="*/ 154 w 405"/>
                  <a:gd name="T15" fmla="*/ 1 h 82"/>
                  <a:gd name="T16" fmla="*/ 101 w 405"/>
                  <a:gd name="T17" fmla="*/ 57 h 82"/>
                  <a:gd name="T18" fmla="*/ 101 w 405"/>
                  <a:gd name="T19" fmla="*/ 62 h 82"/>
                  <a:gd name="T20" fmla="*/ 53 w 405"/>
                  <a:gd name="T21" fmla="*/ 1 h 82"/>
                  <a:gd name="T22" fmla="*/ 0 w 405"/>
                  <a:gd name="T23" fmla="*/ 57 h 82"/>
                  <a:gd name="T24" fmla="*/ 0 w 405"/>
                  <a:gd name="T25" fmla="*/ 62 h 82"/>
                  <a:gd name="T26" fmla="*/ 404 w 405"/>
                  <a:gd name="T27" fmla="*/ 62 h 82"/>
                  <a:gd name="T28" fmla="*/ 404 w 405"/>
                  <a:gd name="T29" fmla="*/ 82 h 82"/>
                  <a:gd name="T30" fmla="*/ 0 w 405"/>
                  <a:gd name="T31" fmla="*/ 62 h 82"/>
                  <a:gd name="T32" fmla="*/ 0 w 405"/>
                  <a:gd name="T3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5" h="82">
                    <a:moveTo>
                      <a:pt x="404" y="62"/>
                    </a:moveTo>
                    <a:cubicBezTo>
                      <a:pt x="405" y="30"/>
                      <a:pt x="384" y="2"/>
                      <a:pt x="356" y="1"/>
                    </a:cubicBezTo>
                    <a:cubicBezTo>
                      <a:pt x="328" y="0"/>
                      <a:pt x="304" y="25"/>
                      <a:pt x="303" y="57"/>
                    </a:cubicBezTo>
                    <a:cubicBezTo>
                      <a:pt x="303" y="59"/>
                      <a:pt x="303" y="60"/>
                      <a:pt x="303" y="62"/>
                    </a:cubicBezTo>
                    <a:cubicBezTo>
                      <a:pt x="304" y="30"/>
                      <a:pt x="283" y="2"/>
                      <a:pt x="255" y="1"/>
                    </a:cubicBezTo>
                    <a:cubicBezTo>
                      <a:pt x="227" y="0"/>
                      <a:pt x="203" y="25"/>
                      <a:pt x="202" y="57"/>
                    </a:cubicBezTo>
                    <a:cubicBezTo>
                      <a:pt x="202" y="59"/>
                      <a:pt x="202" y="60"/>
                      <a:pt x="202" y="62"/>
                    </a:cubicBezTo>
                    <a:cubicBezTo>
                      <a:pt x="203" y="30"/>
                      <a:pt x="182" y="2"/>
                      <a:pt x="154" y="1"/>
                    </a:cubicBezTo>
                    <a:cubicBezTo>
                      <a:pt x="126" y="0"/>
                      <a:pt x="102" y="25"/>
                      <a:pt x="101" y="57"/>
                    </a:cubicBezTo>
                    <a:cubicBezTo>
                      <a:pt x="101" y="59"/>
                      <a:pt x="101" y="60"/>
                      <a:pt x="101" y="62"/>
                    </a:cubicBezTo>
                    <a:cubicBezTo>
                      <a:pt x="102" y="30"/>
                      <a:pt x="81" y="2"/>
                      <a:pt x="53" y="1"/>
                    </a:cubicBezTo>
                    <a:cubicBezTo>
                      <a:pt x="25" y="0"/>
                      <a:pt x="1" y="25"/>
                      <a:pt x="0" y="57"/>
                    </a:cubicBezTo>
                    <a:cubicBezTo>
                      <a:pt x="0" y="59"/>
                      <a:pt x="0" y="60"/>
                      <a:pt x="0" y="62"/>
                    </a:cubicBezTo>
                    <a:moveTo>
                      <a:pt x="404" y="62"/>
                    </a:moveTo>
                    <a:lnTo>
                      <a:pt x="404" y="82"/>
                    </a:lnTo>
                    <a:moveTo>
                      <a:pt x="0" y="62"/>
                    </a:moveTo>
                    <a:lnTo>
                      <a:pt x="0" y="82"/>
                    </a:lnTo>
                  </a:path>
                </a:pathLst>
              </a:cu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Freeform 176"/>
              <p:cNvSpPr>
                <a:spLocks/>
              </p:cNvSpPr>
              <p:nvPr/>
            </p:nvSpPr>
            <p:spPr bwMode="auto">
              <a:xfrm>
                <a:off x="2641" y="4120"/>
                <a:ext cx="249" cy="100"/>
              </a:xfrm>
              <a:custGeom>
                <a:avLst/>
                <a:gdLst>
                  <a:gd name="T0" fmla="*/ 0 w 249"/>
                  <a:gd name="T1" fmla="*/ 50 h 100"/>
                  <a:gd name="T2" fmla="*/ 21 w 249"/>
                  <a:gd name="T3" fmla="*/ 0 h 100"/>
                  <a:gd name="T4" fmla="*/ 63 w 249"/>
                  <a:gd name="T5" fmla="*/ 100 h 100"/>
                  <a:gd name="T6" fmla="*/ 104 w 249"/>
                  <a:gd name="T7" fmla="*/ 0 h 100"/>
                  <a:gd name="T8" fmla="*/ 145 w 249"/>
                  <a:gd name="T9" fmla="*/ 100 h 100"/>
                  <a:gd name="T10" fmla="*/ 187 w 249"/>
                  <a:gd name="T11" fmla="*/ 0 h 100"/>
                  <a:gd name="T12" fmla="*/ 228 w 249"/>
                  <a:gd name="T13" fmla="*/ 100 h 100"/>
                  <a:gd name="T14" fmla="*/ 249 w 249"/>
                  <a:gd name="T15" fmla="*/ 5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9" h="100">
                    <a:moveTo>
                      <a:pt x="0" y="50"/>
                    </a:moveTo>
                    <a:lnTo>
                      <a:pt x="21" y="0"/>
                    </a:lnTo>
                    <a:lnTo>
                      <a:pt x="63" y="100"/>
                    </a:lnTo>
                    <a:lnTo>
                      <a:pt x="104" y="0"/>
                    </a:lnTo>
                    <a:lnTo>
                      <a:pt x="145" y="100"/>
                    </a:lnTo>
                    <a:lnTo>
                      <a:pt x="187" y="0"/>
                    </a:lnTo>
                    <a:lnTo>
                      <a:pt x="228" y="100"/>
                    </a:lnTo>
                    <a:lnTo>
                      <a:pt x="249" y="50"/>
                    </a:lnTo>
                  </a:path>
                </a:pathLst>
              </a:cu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Line 177"/>
              <p:cNvSpPr>
                <a:spLocks noChangeShapeType="1"/>
              </p:cNvSpPr>
              <p:nvPr/>
            </p:nvSpPr>
            <p:spPr bwMode="auto">
              <a:xfrm>
                <a:off x="2890" y="4170"/>
                <a:ext cx="137" cy="0"/>
              </a:xfrm>
              <a:prstGeom prst="line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Rectangle 178"/>
              <p:cNvSpPr>
                <a:spLocks noChangeArrowheads="1"/>
              </p:cNvSpPr>
              <p:nvPr/>
            </p:nvSpPr>
            <p:spPr bwMode="auto">
              <a:xfrm>
                <a:off x="3023" y="4003"/>
                <a:ext cx="386" cy="12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Rectangle 179"/>
              <p:cNvSpPr>
                <a:spLocks noChangeArrowheads="1"/>
              </p:cNvSpPr>
              <p:nvPr/>
            </p:nvSpPr>
            <p:spPr bwMode="auto">
              <a:xfrm>
                <a:off x="3023" y="4003"/>
                <a:ext cx="386" cy="1280"/>
              </a:xfrm>
              <a:prstGeom prst="rect">
                <a:avLst/>
              </a:prstGeom>
              <a:noFill/>
              <a:ln w="523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Rectangle 180"/>
              <p:cNvSpPr>
                <a:spLocks noChangeArrowheads="1"/>
              </p:cNvSpPr>
              <p:nvPr/>
            </p:nvSpPr>
            <p:spPr bwMode="auto">
              <a:xfrm>
                <a:off x="3034" y="4113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5" name="Rectangle 181"/>
              <p:cNvSpPr>
                <a:spLocks noChangeArrowheads="1"/>
              </p:cNvSpPr>
              <p:nvPr/>
            </p:nvSpPr>
            <p:spPr bwMode="auto">
              <a:xfrm>
                <a:off x="3148" y="4182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6" name="Rectangle 182"/>
              <p:cNvSpPr>
                <a:spLocks noChangeArrowheads="1"/>
              </p:cNvSpPr>
              <p:nvPr/>
            </p:nvSpPr>
            <p:spPr bwMode="auto">
              <a:xfrm>
                <a:off x="3034" y="4929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7" name="Rectangle 183"/>
              <p:cNvSpPr>
                <a:spLocks noChangeArrowheads="1"/>
              </p:cNvSpPr>
              <p:nvPr/>
            </p:nvSpPr>
            <p:spPr bwMode="auto">
              <a:xfrm>
                <a:off x="3148" y="4998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4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8" name="Rectangle 184"/>
              <p:cNvSpPr>
                <a:spLocks noChangeArrowheads="1"/>
              </p:cNvSpPr>
              <p:nvPr/>
            </p:nvSpPr>
            <p:spPr bwMode="auto">
              <a:xfrm>
                <a:off x="3217" y="4113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9" name="Rectangle 185"/>
              <p:cNvSpPr>
                <a:spLocks noChangeArrowheads="1"/>
              </p:cNvSpPr>
              <p:nvPr/>
            </p:nvSpPr>
            <p:spPr bwMode="auto">
              <a:xfrm>
                <a:off x="3343" y="4182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3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0" name="Rectangle 186"/>
              <p:cNvSpPr>
                <a:spLocks noChangeArrowheads="1"/>
              </p:cNvSpPr>
              <p:nvPr/>
            </p:nvSpPr>
            <p:spPr bwMode="auto">
              <a:xfrm>
                <a:off x="3217" y="4918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1" name="Rectangle 187"/>
              <p:cNvSpPr>
                <a:spLocks noChangeArrowheads="1"/>
              </p:cNvSpPr>
              <p:nvPr/>
            </p:nvSpPr>
            <p:spPr bwMode="auto">
              <a:xfrm>
                <a:off x="3343" y="4987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2" name="Rectangle 188"/>
              <p:cNvSpPr>
                <a:spLocks noChangeArrowheads="1"/>
              </p:cNvSpPr>
              <p:nvPr/>
            </p:nvSpPr>
            <p:spPr bwMode="auto">
              <a:xfrm>
                <a:off x="3137" y="4538"/>
                <a:ext cx="183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3" name="Rectangle 189"/>
              <p:cNvSpPr>
                <a:spLocks noChangeArrowheads="1"/>
              </p:cNvSpPr>
              <p:nvPr/>
            </p:nvSpPr>
            <p:spPr bwMode="auto">
              <a:xfrm>
                <a:off x="3240" y="4630"/>
                <a:ext cx="9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4" name="Rectangle 190"/>
              <p:cNvSpPr>
                <a:spLocks noChangeArrowheads="1"/>
              </p:cNvSpPr>
              <p:nvPr/>
            </p:nvSpPr>
            <p:spPr bwMode="auto">
              <a:xfrm>
                <a:off x="4190" y="4028"/>
                <a:ext cx="386" cy="12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Rectangle 191"/>
              <p:cNvSpPr>
                <a:spLocks noChangeArrowheads="1"/>
              </p:cNvSpPr>
              <p:nvPr/>
            </p:nvSpPr>
            <p:spPr bwMode="auto">
              <a:xfrm>
                <a:off x="4190" y="4028"/>
                <a:ext cx="386" cy="1279"/>
              </a:xfrm>
              <a:prstGeom prst="rect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Rectangle 192"/>
              <p:cNvSpPr>
                <a:spLocks noChangeArrowheads="1"/>
              </p:cNvSpPr>
              <p:nvPr/>
            </p:nvSpPr>
            <p:spPr bwMode="auto">
              <a:xfrm>
                <a:off x="4201" y="4136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7" name="Rectangle 193"/>
              <p:cNvSpPr>
                <a:spLocks noChangeArrowheads="1"/>
              </p:cNvSpPr>
              <p:nvPr/>
            </p:nvSpPr>
            <p:spPr bwMode="auto">
              <a:xfrm>
                <a:off x="4315" y="4205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8" name="Rectangle 194"/>
              <p:cNvSpPr>
                <a:spLocks noChangeArrowheads="1"/>
              </p:cNvSpPr>
              <p:nvPr/>
            </p:nvSpPr>
            <p:spPr bwMode="auto">
              <a:xfrm>
                <a:off x="4201" y="4952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9" name="Rectangle 195"/>
              <p:cNvSpPr>
                <a:spLocks noChangeArrowheads="1"/>
              </p:cNvSpPr>
              <p:nvPr/>
            </p:nvSpPr>
            <p:spPr bwMode="auto">
              <a:xfrm>
                <a:off x="4315" y="5021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4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0" name="Rectangle 196"/>
              <p:cNvSpPr>
                <a:spLocks noChangeArrowheads="1"/>
              </p:cNvSpPr>
              <p:nvPr/>
            </p:nvSpPr>
            <p:spPr bwMode="auto">
              <a:xfrm>
                <a:off x="4396" y="4147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1" name="Rectangle 197"/>
              <p:cNvSpPr>
                <a:spLocks noChangeArrowheads="1"/>
              </p:cNvSpPr>
              <p:nvPr/>
            </p:nvSpPr>
            <p:spPr bwMode="auto">
              <a:xfrm>
                <a:off x="4510" y="4216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3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2" name="Rectangle 198"/>
              <p:cNvSpPr>
                <a:spLocks noChangeArrowheads="1"/>
              </p:cNvSpPr>
              <p:nvPr/>
            </p:nvSpPr>
            <p:spPr bwMode="auto">
              <a:xfrm>
                <a:off x="4396" y="4952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3" name="Rectangle 199"/>
              <p:cNvSpPr>
                <a:spLocks noChangeArrowheads="1"/>
              </p:cNvSpPr>
              <p:nvPr/>
            </p:nvSpPr>
            <p:spPr bwMode="auto">
              <a:xfrm>
                <a:off x="4510" y="5010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4" name="Rectangle 200"/>
              <p:cNvSpPr>
                <a:spLocks noChangeArrowheads="1"/>
              </p:cNvSpPr>
              <p:nvPr/>
            </p:nvSpPr>
            <p:spPr bwMode="auto">
              <a:xfrm>
                <a:off x="4270" y="4561"/>
                <a:ext cx="183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5" name="Rectangle 201"/>
              <p:cNvSpPr>
                <a:spLocks noChangeArrowheads="1"/>
              </p:cNvSpPr>
              <p:nvPr/>
            </p:nvSpPr>
            <p:spPr bwMode="auto">
              <a:xfrm>
                <a:off x="4373" y="4653"/>
                <a:ext cx="126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6" name="Rectangle 202"/>
              <p:cNvSpPr>
                <a:spLocks noChangeArrowheads="1"/>
              </p:cNvSpPr>
              <p:nvPr/>
            </p:nvSpPr>
            <p:spPr bwMode="auto">
              <a:xfrm>
                <a:off x="4453" y="4653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7" name="Rectangle 203"/>
              <p:cNvSpPr>
                <a:spLocks noChangeArrowheads="1"/>
              </p:cNvSpPr>
              <p:nvPr/>
            </p:nvSpPr>
            <p:spPr bwMode="auto">
              <a:xfrm>
                <a:off x="5002" y="3905"/>
                <a:ext cx="206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8" name="Rectangle 204"/>
              <p:cNvSpPr>
                <a:spLocks noChangeArrowheads="1"/>
              </p:cNvSpPr>
              <p:nvPr/>
            </p:nvSpPr>
            <p:spPr bwMode="auto">
              <a:xfrm>
                <a:off x="5128" y="3997"/>
                <a:ext cx="8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9" name="Rectangle 205"/>
              <p:cNvSpPr>
                <a:spLocks noChangeArrowheads="1"/>
              </p:cNvSpPr>
              <p:nvPr/>
            </p:nvSpPr>
            <p:spPr bwMode="auto">
              <a:xfrm>
                <a:off x="5300" y="3871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0" name="Rectangle 206"/>
              <p:cNvSpPr>
                <a:spLocks noChangeArrowheads="1"/>
              </p:cNvSpPr>
              <p:nvPr/>
            </p:nvSpPr>
            <p:spPr bwMode="auto">
              <a:xfrm>
                <a:off x="5437" y="3974"/>
                <a:ext cx="8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1" name="Line 207"/>
              <p:cNvSpPr>
                <a:spLocks noChangeShapeType="1"/>
              </p:cNvSpPr>
              <p:nvPr/>
            </p:nvSpPr>
            <p:spPr bwMode="auto">
              <a:xfrm>
                <a:off x="4815" y="4257"/>
                <a:ext cx="198" cy="0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Freeform 208"/>
              <p:cNvSpPr>
                <a:spLocks/>
              </p:cNvSpPr>
              <p:nvPr/>
            </p:nvSpPr>
            <p:spPr bwMode="auto">
              <a:xfrm>
                <a:off x="4998" y="4196"/>
                <a:ext cx="181" cy="122"/>
              </a:xfrm>
              <a:custGeom>
                <a:avLst/>
                <a:gdLst>
                  <a:gd name="T0" fmla="*/ 0 w 181"/>
                  <a:gd name="T1" fmla="*/ 0 h 122"/>
                  <a:gd name="T2" fmla="*/ 181 w 181"/>
                  <a:gd name="T3" fmla="*/ 61 h 122"/>
                  <a:gd name="T4" fmla="*/ 0 w 181"/>
                  <a:gd name="T5" fmla="*/ 122 h 122"/>
                  <a:gd name="T6" fmla="*/ 0 w 181"/>
                  <a:gd name="T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22">
                    <a:moveTo>
                      <a:pt x="0" y="0"/>
                    </a:moveTo>
                    <a:lnTo>
                      <a:pt x="181" y="61"/>
                    </a:lnTo>
                    <a:lnTo>
                      <a:pt x="0" y="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70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Rectangle 209"/>
              <p:cNvSpPr>
                <a:spLocks noChangeArrowheads="1"/>
              </p:cNvSpPr>
              <p:nvPr/>
            </p:nvSpPr>
            <p:spPr bwMode="auto">
              <a:xfrm>
                <a:off x="5013" y="4296"/>
                <a:ext cx="160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1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Monotype Corsiva" panose="03010101010201010101" pitchFamily="66" charset="0"/>
                  </a:rPr>
                  <a:t>i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4" name="Rectangle 210"/>
              <p:cNvSpPr>
                <a:spLocks noChangeArrowheads="1"/>
              </p:cNvSpPr>
              <p:nvPr/>
            </p:nvSpPr>
            <p:spPr bwMode="auto">
              <a:xfrm>
                <a:off x="5094" y="4377"/>
                <a:ext cx="137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Monotype Corsiva" panose="03010101010201010101" pitchFamily="66" charset="0"/>
                  </a:rPr>
                  <a:t>tp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5" name="Line 211"/>
              <p:cNvSpPr>
                <a:spLocks noChangeShapeType="1"/>
              </p:cNvSpPr>
              <p:nvPr/>
            </p:nvSpPr>
            <p:spPr bwMode="auto">
              <a:xfrm flipV="1">
                <a:off x="5112" y="4150"/>
                <a:ext cx="182" cy="4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Line 212"/>
              <p:cNvSpPr>
                <a:spLocks noChangeShapeType="1"/>
              </p:cNvSpPr>
              <p:nvPr/>
            </p:nvSpPr>
            <p:spPr bwMode="auto">
              <a:xfrm flipH="1">
                <a:off x="4580" y="4154"/>
                <a:ext cx="243" cy="0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Freeform 213"/>
              <p:cNvSpPr>
                <a:spLocks noEditPoints="1"/>
              </p:cNvSpPr>
              <p:nvPr/>
            </p:nvSpPr>
            <p:spPr bwMode="auto">
              <a:xfrm>
                <a:off x="4823" y="4095"/>
                <a:ext cx="290" cy="59"/>
              </a:xfrm>
              <a:custGeom>
                <a:avLst/>
                <a:gdLst>
                  <a:gd name="T0" fmla="*/ 404 w 405"/>
                  <a:gd name="T1" fmla="*/ 61 h 82"/>
                  <a:gd name="T2" fmla="*/ 355 w 405"/>
                  <a:gd name="T3" fmla="*/ 1 h 82"/>
                  <a:gd name="T4" fmla="*/ 303 w 405"/>
                  <a:gd name="T5" fmla="*/ 57 h 82"/>
                  <a:gd name="T6" fmla="*/ 303 w 405"/>
                  <a:gd name="T7" fmla="*/ 61 h 82"/>
                  <a:gd name="T8" fmla="*/ 254 w 405"/>
                  <a:gd name="T9" fmla="*/ 1 h 82"/>
                  <a:gd name="T10" fmla="*/ 202 w 405"/>
                  <a:gd name="T11" fmla="*/ 57 h 82"/>
                  <a:gd name="T12" fmla="*/ 202 w 405"/>
                  <a:gd name="T13" fmla="*/ 61 h 82"/>
                  <a:gd name="T14" fmla="*/ 153 w 405"/>
                  <a:gd name="T15" fmla="*/ 1 h 82"/>
                  <a:gd name="T16" fmla="*/ 101 w 405"/>
                  <a:gd name="T17" fmla="*/ 57 h 82"/>
                  <a:gd name="T18" fmla="*/ 101 w 405"/>
                  <a:gd name="T19" fmla="*/ 61 h 82"/>
                  <a:gd name="T20" fmla="*/ 52 w 405"/>
                  <a:gd name="T21" fmla="*/ 1 h 82"/>
                  <a:gd name="T22" fmla="*/ 0 w 405"/>
                  <a:gd name="T23" fmla="*/ 57 h 82"/>
                  <a:gd name="T24" fmla="*/ 0 w 405"/>
                  <a:gd name="T25" fmla="*/ 61 h 82"/>
                  <a:gd name="T26" fmla="*/ 404 w 405"/>
                  <a:gd name="T27" fmla="*/ 61 h 82"/>
                  <a:gd name="T28" fmla="*/ 404 w 405"/>
                  <a:gd name="T29" fmla="*/ 82 h 82"/>
                  <a:gd name="T30" fmla="*/ 0 w 405"/>
                  <a:gd name="T31" fmla="*/ 61 h 82"/>
                  <a:gd name="T32" fmla="*/ 0 w 405"/>
                  <a:gd name="T3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5" h="82">
                    <a:moveTo>
                      <a:pt x="404" y="61"/>
                    </a:moveTo>
                    <a:cubicBezTo>
                      <a:pt x="405" y="29"/>
                      <a:pt x="383" y="2"/>
                      <a:pt x="355" y="1"/>
                    </a:cubicBezTo>
                    <a:cubicBezTo>
                      <a:pt x="328" y="0"/>
                      <a:pt x="304" y="25"/>
                      <a:pt x="303" y="57"/>
                    </a:cubicBezTo>
                    <a:cubicBezTo>
                      <a:pt x="303" y="58"/>
                      <a:pt x="303" y="60"/>
                      <a:pt x="303" y="61"/>
                    </a:cubicBezTo>
                    <a:cubicBezTo>
                      <a:pt x="304" y="29"/>
                      <a:pt x="282" y="2"/>
                      <a:pt x="254" y="1"/>
                    </a:cubicBezTo>
                    <a:cubicBezTo>
                      <a:pt x="227" y="0"/>
                      <a:pt x="203" y="25"/>
                      <a:pt x="202" y="57"/>
                    </a:cubicBezTo>
                    <a:cubicBezTo>
                      <a:pt x="202" y="58"/>
                      <a:pt x="202" y="60"/>
                      <a:pt x="202" y="61"/>
                    </a:cubicBezTo>
                    <a:cubicBezTo>
                      <a:pt x="203" y="29"/>
                      <a:pt x="181" y="2"/>
                      <a:pt x="153" y="1"/>
                    </a:cubicBezTo>
                    <a:cubicBezTo>
                      <a:pt x="126" y="0"/>
                      <a:pt x="102" y="25"/>
                      <a:pt x="101" y="57"/>
                    </a:cubicBezTo>
                    <a:cubicBezTo>
                      <a:pt x="101" y="58"/>
                      <a:pt x="101" y="60"/>
                      <a:pt x="101" y="61"/>
                    </a:cubicBezTo>
                    <a:cubicBezTo>
                      <a:pt x="102" y="29"/>
                      <a:pt x="80" y="2"/>
                      <a:pt x="52" y="1"/>
                    </a:cubicBezTo>
                    <a:cubicBezTo>
                      <a:pt x="25" y="0"/>
                      <a:pt x="1" y="25"/>
                      <a:pt x="0" y="57"/>
                    </a:cubicBezTo>
                    <a:cubicBezTo>
                      <a:pt x="0" y="58"/>
                      <a:pt x="0" y="60"/>
                      <a:pt x="0" y="61"/>
                    </a:cubicBezTo>
                    <a:moveTo>
                      <a:pt x="404" y="61"/>
                    </a:moveTo>
                    <a:lnTo>
                      <a:pt x="404" y="82"/>
                    </a:lnTo>
                    <a:moveTo>
                      <a:pt x="0" y="61"/>
                    </a:moveTo>
                    <a:lnTo>
                      <a:pt x="0" y="82"/>
                    </a:lnTo>
                  </a:path>
                </a:pathLst>
              </a:cu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Freeform 214"/>
              <p:cNvSpPr>
                <a:spLocks/>
              </p:cNvSpPr>
              <p:nvPr/>
            </p:nvSpPr>
            <p:spPr bwMode="auto">
              <a:xfrm>
                <a:off x="5294" y="4100"/>
                <a:ext cx="248" cy="100"/>
              </a:xfrm>
              <a:custGeom>
                <a:avLst/>
                <a:gdLst>
                  <a:gd name="T0" fmla="*/ 0 w 248"/>
                  <a:gd name="T1" fmla="*/ 50 h 100"/>
                  <a:gd name="T2" fmla="*/ 21 w 248"/>
                  <a:gd name="T3" fmla="*/ 0 h 100"/>
                  <a:gd name="T4" fmla="*/ 61 w 248"/>
                  <a:gd name="T5" fmla="*/ 100 h 100"/>
                  <a:gd name="T6" fmla="*/ 103 w 248"/>
                  <a:gd name="T7" fmla="*/ 0 h 100"/>
                  <a:gd name="T8" fmla="*/ 144 w 248"/>
                  <a:gd name="T9" fmla="*/ 100 h 100"/>
                  <a:gd name="T10" fmla="*/ 186 w 248"/>
                  <a:gd name="T11" fmla="*/ 0 h 100"/>
                  <a:gd name="T12" fmla="*/ 227 w 248"/>
                  <a:gd name="T13" fmla="*/ 100 h 100"/>
                  <a:gd name="T14" fmla="*/ 248 w 248"/>
                  <a:gd name="T15" fmla="*/ 5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00">
                    <a:moveTo>
                      <a:pt x="0" y="50"/>
                    </a:moveTo>
                    <a:lnTo>
                      <a:pt x="21" y="0"/>
                    </a:lnTo>
                    <a:lnTo>
                      <a:pt x="61" y="100"/>
                    </a:lnTo>
                    <a:lnTo>
                      <a:pt x="103" y="0"/>
                    </a:lnTo>
                    <a:lnTo>
                      <a:pt x="144" y="100"/>
                    </a:lnTo>
                    <a:lnTo>
                      <a:pt x="186" y="0"/>
                    </a:lnTo>
                    <a:lnTo>
                      <a:pt x="227" y="100"/>
                    </a:lnTo>
                    <a:lnTo>
                      <a:pt x="248" y="50"/>
                    </a:lnTo>
                  </a:path>
                </a:pathLst>
              </a:cu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Line 215"/>
              <p:cNvSpPr>
                <a:spLocks noChangeShapeType="1"/>
              </p:cNvSpPr>
              <p:nvPr/>
            </p:nvSpPr>
            <p:spPr bwMode="auto">
              <a:xfrm>
                <a:off x="5542" y="4150"/>
                <a:ext cx="138" cy="0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Freeform 216"/>
              <p:cNvSpPr>
                <a:spLocks noEditPoints="1"/>
              </p:cNvSpPr>
              <p:nvPr/>
            </p:nvSpPr>
            <p:spPr bwMode="auto">
              <a:xfrm>
                <a:off x="5659" y="4417"/>
                <a:ext cx="87" cy="382"/>
              </a:xfrm>
              <a:custGeom>
                <a:avLst/>
                <a:gdLst>
                  <a:gd name="T0" fmla="*/ 40 w 121"/>
                  <a:gd name="T1" fmla="*/ 530 h 531"/>
                  <a:gd name="T2" fmla="*/ 119 w 121"/>
                  <a:gd name="T3" fmla="*/ 466 h 531"/>
                  <a:gd name="T4" fmla="*/ 46 w 121"/>
                  <a:gd name="T5" fmla="*/ 397 h 531"/>
                  <a:gd name="T6" fmla="*/ 40 w 121"/>
                  <a:gd name="T7" fmla="*/ 397 h 531"/>
                  <a:gd name="T8" fmla="*/ 119 w 121"/>
                  <a:gd name="T9" fmla="*/ 334 h 531"/>
                  <a:gd name="T10" fmla="*/ 46 w 121"/>
                  <a:gd name="T11" fmla="*/ 265 h 531"/>
                  <a:gd name="T12" fmla="*/ 40 w 121"/>
                  <a:gd name="T13" fmla="*/ 265 h 531"/>
                  <a:gd name="T14" fmla="*/ 119 w 121"/>
                  <a:gd name="T15" fmla="*/ 201 h 531"/>
                  <a:gd name="T16" fmla="*/ 46 w 121"/>
                  <a:gd name="T17" fmla="*/ 132 h 531"/>
                  <a:gd name="T18" fmla="*/ 40 w 121"/>
                  <a:gd name="T19" fmla="*/ 132 h 531"/>
                  <a:gd name="T20" fmla="*/ 119 w 121"/>
                  <a:gd name="T21" fmla="*/ 69 h 531"/>
                  <a:gd name="T22" fmla="*/ 46 w 121"/>
                  <a:gd name="T23" fmla="*/ 0 h 531"/>
                  <a:gd name="T24" fmla="*/ 40 w 121"/>
                  <a:gd name="T25" fmla="*/ 0 h 531"/>
                  <a:gd name="T26" fmla="*/ 40 w 121"/>
                  <a:gd name="T27" fmla="*/ 530 h 531"/>
                  <a:gd name="T28" fmla="*/ 0 w 121"/>
                  <a:gd name="T29" fmla="*/ 530 h 531"/>
                  <a:gd name="T30" fmla="*/ 40 w 121"/>
                  <a:gd name="T31" fmla="*/ 0 h 531"/>
                  <a:gd name="T32" fmla="*/ 13 w 121"/>
                  <a:gd name="T33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1" h="531">
                    <a:moveTo>
                      <a:pt x="40" y="530"/>
                    </a:moveTo>
                    <a:cubicBezTo>
                      <a:pt x="82" y="531"/>
                      <a:pt x="118" y="503"/>
                      <a:pt x="119" y="466"/>
                    </a:cubicBezTo>
                    <a:cubicBezTo>
                      <a:pt x="121" y="429"/>
                      <a:pt x="88" y="399"/>
                      <a:pt x="46" y="397"/>
                    </a:cubicBezTo>
                    <a:cubicBezTo>
                      <a:pt x="44" y="397"/>
                      <a:pt x="42" y="397"/>
                      <a:pt x="40" y="397"/>
                    </a:cubicBezTo>
                    <a:cubicBezTo>
                      <a:pt x="82" y="399"/>
                      <a:pt x="118" y="370"/>
                      <a:pt x="119" y="334"/>
                    </a:cubicBezTo>
                    <a:cubicBezTo>
                      <a:pt x="121" y="297"/>
                      <a:pt x="88" y="266"/>
                      <a:pt x="46" y="265"/>
                    </a:cubicBezTo>
                    <a:cubicBezTo>
                      <a:pt x="44" y="265"/>
                      <a:pt x="42" y="265"/>
                      <a:pt x="40" y="265"/>
                    </a:cubicBezTo>
                    <a:cubicBezTo>
                      <a:pt x="82" y="266"/>
                      <a:pt x="118" y="238"/>
                      <a:pt x="119" y="201"/>
                    </a:cubicBezTo>
                    <a:cubicBezTo>
                      <a:pt x="121" y="165"/>
                      <a:pt x="88" y="134"/>
                      <a:pt x="46" y="132"/>
                    </a:cubicBezTo>
                    <a:cubicBezTo>
                      <a:pt x="44" y="132"/>
                      <a:pt x="42" y="132"/>
                      <a:pt x="40" y="132"/>
                    </a:cubicBezTo>
                    <a:cubicBezTo>
                      <a:pt x="82" y="134"/>
                      <a:pt x="118" y="105"/>
                      <a:pt x="119" y="69"/>
                    </a:cubicBezTo>
                    <a:cubicBezTo>
                      <a:pt x="121" y="32"/>
                      <a:pt x="88" y="1"/>
                      <a:pt x="46" y="0"/>
                    </a:cubicBezTo>
                    <a:cubicBezTo>
                      <a:pt x="44" y="0"/>
                      <a:pt x="42" y="0"/>
                      <a:pt x="40" y="0"/>
                    </a:cubicBezTo>
                    <a:moveTo>
                      <a:pt x="40" y="530"/>
                    </a:moveTo>
                    <a:lnTo>
                      <a:pt x="0" y="530"/>
                    </a:lnTo>
                    <a:moveTo>
                      <a:pt x="40" y="0"/>
                    </a:moveTo>
                    <a:lnTo>
                      <a:pt x="13" y="0"/>
                    </a:lnTo>
                  </a:path>
                </a:pathLst>
              </a:cu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Line 217"/>
              <p:cNvSpPr>
                <a:spLocks noChangeShapeType="1"/>
              </p:cNvSpPr>
              <p:nvPr/>
            </p:nvSpPr>
            <p:spPr bwMode="auto">
              <a:xfrm flipH="1">
                <a:off x="5669" y="4146"/>
                <a:ext cx="1" cy="271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Line 218"/>
              <p:cNvSpPr>
                <a:spLocks noChangeShapeType="1"/>
              </p:cNvSpPr>
              <p:nvPr/>
            </p:nvSpPr>
            <p:spPr bwMode="auto">
              <a:xfrm>
                <a:off x="5659" y="4798"/>
                <a:ext cx="6" cy="305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Line 219"/>
              <p:cNvSpPr>
                <a:spLocks noChangeShapeType="1"/>
              </p:cNvSpPr>
              <p:nvPr/>
            </p:nvSpPr>
            <p:spPr bwMode="auto">
              <a:xfrm flipH="1">
                <a:off x="5948" y="4162"/>
                <a:ext cx="138" cy="0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Line 220"/>
              <p:cNvSpPr>
                <a:spLocks noChangeShapeType="1"/>
              </p:cNvSpPr>
              <p:nvPr/>
            </p:nvSpPr>
            <p:spPr bwMode="auto">
              <a:xfrm flipH="1">
                <a:off x="5956" y="4156"/>
                <a:ext cx="2" cy="261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Line 221"/>
              <p:cNvSpPr>
                <a:spLocks noChangeShapeType="1"/>
              </p:cNvSpPr>
              <p:nvPr/>
            </p:nvSpPr>
            <p:spPr bwMode="auto">
              <a:xfrm flipH="1">
                <a:off x="5962" y="4798"/>
                <a:ext cx="4" cy="315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Freeform 222"/>
              <p:cNvSpPr>
                <a:spLocks noEditPoints="1"/>
              </p:cNvSpPr>
              <p:nvPr/>
            </p:nvSpPr>
            <p:spPr bwMode="auto">
              <a:xfrm>
                <a:off x="5879" y="4417"/>
                <a:ext cx="87" cy="382"/>
              </a:xfrm>
              <a:custGeom>
                <a:avLst/>
                <a:gdLst>
                  <a:gd name="T0" fmla="*/ 81 w 121"/>
                  <a:gd name="T1" fmla="*/ 530 h 531"/>
                  <a:gd name="T2" fmla="*/ 2 w 121"/>
                  <a:gd name="T3" fmla="*/ 466 h 531"/>
                  <a:gd name="T4" fmla="*/ 75 w 121"/>
                  <a:gd name="T5" fmla="*/ 397 h 531"/>
                  <a:gd name="T6" fmla="*/ 81 w 121"/>
                  <a:gd name="T7" fmla="*/ 397 h 531"/>
                  <a:gd name="T8" fmla="*/ 2 w 121"/>
                  <a:gd name="T9" fmla="*/ 334 h 531"/>
                  <a:gd name="T10" fmla="*/ 75 w 121"/>
                  <a:gd name="T11" fmla="*/ 265 h 531"/>
                  <a:gd name="T12" fmla="*/ 81 w 121"/>
                  <a:gd name="T13" fmla="*/ 265 h 531"/>
                  <a:gd name="T14" fmla="*/ 2 w 121"/>
                  <a:gd name="T15" fmla="*/ 201 h 531"/>
                  <a:gd name="T16" fmla="*/ 75 w 121"/>
                  <a:gd name="T17" fmla="*/ 133 h 531"/>
                  <a:gd name="T18" fmla="*/ 81 w 121"/>
                  <a:gd name="T19" fmla="*/ 133 h 531"/>
                  <a:gd name="T20" fmla="*/ 2 w 121"/>
                  <a:gd name="T21" fmla="*/ 69 h 531"/>
                  <a:gd name="T22" fmla="*/ 75 w 121"/>
                  <a:gd name="T23" fmla="*/ 0 h 531"/>
                  <a:gd name="T24" fmla="*/ 81 w 121"/>
                  <a:gd name="T25" fmla="*/ 0 h 531"/>
                  <a:gd name="T26" fmla="*/ 81 w 121"/>
                  <a:gd name="T27" fmla="*/ 530 h 531"/>
                  <a:gd name="T28" fmla="*/ 121 w 121"/>
                  <a:gd name="T29" fmla="*/ 530 h 531"/>
                  <a:gd name="T30" fmla="*/ 81 w 121"/>
                  <a:gd name="T31" fmla="*/ 0 h 531"/>
                  <a:gd name="T32" fmla="*/ 107 w 121"/>
                  <a:gd name="T33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1" h="531">
                    <a:moveTo>
                      <a:pt x="81" y="530"/>
                    </a:moveTo>
                    <a:cubicBezTo>
                      <a:pt x="39" y="531"/>
                      <a:pt x="3" y="503"/>
                      <a:pt x="2" y="466"/>
                    </a:cubicBezTo>
                    <a:cubicBezTo>
                      <a:pt x="0" y="430"/>
                      <a:pt x="33" y="399"/>
                      <a:pt x="75" y="397"/>
                    </a:cubicBezTo>
                    <a:cubicBezTo>
                      <a:pt x="77" y="397"/>
                      <a:pt x="79" y="397"/>
                      <a:pt x="81" y="397"/>
                    </a:cubicBezTo>
                    <a:cubicBezTo>
                      <a:pt x="39" y="399"/>
                      <a:pt x="3" y="370"/>
                      <a:pt x="2" y="334"/>
                    </a:cubicBezTo>
                    <a:cubicBezTo>
                      <a:pt x="0" y="297"/>
                      <a:pt x="33" y="266"/>
                      <a:pt x="75" y="265"/>
                    </a:cubicBezTo>
                    <a:cubicBezTo>
                      <a:pt x="77" y="265"/>
                      <a:pt x="79" y="265"/>
                      <a:pt x="81" y="265"/>
                    </a:cubicBezTo>
                    <a:cubicBezTo>
                      <a:pt x="39" y="266"/>
                      <a:pt x="3" y="238"/>
                      <a:pt x="2" y="201"/>
                    </a:cubicBezTo>
                    <a:cubicBezTo>
                      <a:pt x="0" y="165"/>
                      <a:pt x="33" y="134"/>
                      <a:pt x="75" y="133"/>
                    </a:cubicBezTo>
                    <a:cubicBezTo>
                      <a:pt x="77" y="132"/>
                      <a:pt x="79" y="132"/>
                      <a:pt x="81" y="133"/>
                    </a:cubicBezTo>
                    <a:cubicBezTo>
                      <a:pt x="39" y="134"/>
                      <a:pt x="3" y="106"/>
                      <a:pt x="2" y="69"/>
                    </a:cubicBezTo>
                    <a:cubicBezTo>
                      <a:pt x="0" y="32"/>
                      <a:pt x="33" y="2"/>
                      <a:pt x="75" y="0"/>
                    </a:cubicBezTo>
                    <a:cubicBezTo>
                      <a:pt x="77" y="0"/>
                      <a:pt x="79" y="0"/>
                      <a:pt x="81" y="0"/>
                    </a:cubicBezTo>
                    <a:moveTo>
                      <a:pt x="81" y="530"/>
                    </a:moveTo>
                    <a:lnTo>
                      <a:pt x="121" y="530"/>
                    </a:lnTo>
                    <a:moveTo>
                      <a:pt x="81" y="0"/>
                    </a:moveTo>
                    <a:lnTo>
                      <a:pt x="107" y="0"/>
                    </a:lnTo>
                  </a:path>
                </a:pathLst>
              </a:cu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Line 223"/>
              <p:cNvSpPr>
                <a:spLocks noChangeShapeType="1"/>
              </p:cNvSpPr>
              <p:nvPr/>
            </p:nvSpPr>
            <p:spPr bwMode="auto">
              <a:xfrm>
                <a:off x="5777" y="4407"/>
                <a:ext cx="0" cy="455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Line 224"/>
              <p:cNvSpPr>
                <a:spLocks noChangeShapeType="1"/>
              </p:cNvSpPr>
              <p:nvPr/>
            </p:nvSpPr>
            <p:spPr bwMode="auto">
              <a:xfrm>
                <a:off x="5842" y="4407"/>
                <a:ext cx="0" cy="455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Rectangle 225"/>
              <p:cNvSpPr>
                <a:spLocks noChangeArrowheads="1"/>
              </p:cNvSpPr>
              <p:nvPr/>
            </p:nvSpPr>
            <p:spPr bwMode="auto">
              <a:xfrm>
                <a:off x="6094" y="4042"/>
                <a:ext cx="386" cy="12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Rectangle 226"/>
              <p:cNvSpPr>
                <a:spLocks noChangeArrowheads="1"/>
              </p:cNvSpPr>
              <p:nvPr/>
            </p:nvSpPr>
            <p:spPr bwMode="auto">
              <a:xfrm>
                <a:off x="6094" y="4042"/>
                <a:ext cx="386" cy="1280"/>
              </a:xfrm>
              <a:prstGeom prst="rect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Rectangle 227"/>
              <p:cNvSpPr>
                <a:spLocks noChangeArrowheads="1"/>
              </p:cNvSpPr>
              <p:nvPr/>
            </p:nvSpPr>
            <p:spPr bwMode="auto">
              <a:xfrm>
                <a:off x="6100" y="4147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2" name="Rectangle 228"/>
              <p:cNvSpPr>
                <a:spLocks noChangeArrowheads="1"/>
              </p:cNvSpPr>
              <p:nvPr/>
            </p:nvSpPr>
            <p:spPr bwMode="auto">
              <a:xfrm>
                <a:off x="6215" y="4216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5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3" name="Rectangle 229"/>
              <p:cNvSpPr>
                <a:spLocks noChangeArrowheads="1"/>
              </p:cNvSpPr>
              <p:nvPr/>
            </p:nvSpPr>
            <p:spPr bwMode="auto">
              <a:xfrm>
                <a:off x="6100" y="4975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4" name="Rectangle 230"/>
              <p:cNvSpPr>
                <a:spLocks noChangeArrowheads="1"/>
              </p:cNvSpPr>
              <p:nvPr/>
            </p:nvSpPr>
            <p:spPr bwMode="auto">
              <a:xfrm>
                <a:off x="6215" y="5044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8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5" name="Rectangle 231"/>
              <p:cNvSpPr>
                <a:spLocks noChangeArrowheads="1"/>
              </p:cNvSpPr>
              <p:nvPr/>
            </p:nvSpPr>
            <p:spPr bwMode="auto">
              <a:xfrm>
                <a:off x="6295" y="4159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6" name="Rectangle 232"/>
              <p:cNvSpPr>
                <a:spLocks noChangeArrowheads="1"/>
              </p:cNvSpPr>
              <p:nvPr/>
            </p:nvSpPr>
            <p:spPr bwMode="auto">
              <a:xfrm>
                <a:off x="6409" y="4228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7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7" name="Rectangle 233"/>
              <p:cNvSpPr>
                <a:spLocks noChangeArrowheads="1"/>
              </p:cNvSpPr>
              <p:nvPr/>
            </p:nvSpPr>
            <p:spPr bwMode="auto">
              <a:xfrm>
                <a:off x="6295" y="4964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8" name="Rectangle 234"/>
              <p:cNvSpPr>
                <a:spLocks noChangeArrowheads="1"/>
              </p:cNvSpPr>
              <p:nvPr/>
            </p:nvSpPr>
            <p:spPr bwMode="auto">
              <a:xfrm>
                <a:off x="6409" y="5033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6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9" name="Rectangle 235"/>
              <p:cNvSpPr>
                <a:spLocks noChangeArrowheads="1"/>
              </p:cNvSpPr>
              <p:nvPr/>
            </p:nvSpPr>
            <p:spPr bwMode="auto">
              <a:xfrm>
                <a:off x="6169" y="4572"/>
                <a:ext cx="183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50" name="Rectangle 236"/>
              <p:cNvSpPr>
                <a:spLocks noChangeArrowheads="1"/>
              </p:cNvSpPr>
              <p:nvPr/>
            </p:nvSpPr>
            <p:spPr bwMode="auto">
              <a:xfrm>
                <a:off x="6272" y="4664"/>
                <a:ext cx="126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51" name="Rectangle 237"/>
              <p:cNvSpPr>
                <a:spLocks noChangeArrowheads="1"/>
              </p:cNvSpPr>
              <p:nvPr/>
            </p:nvSpPr>
            <p:spPr bwMode="auto">
              <a:xfrm>
                <a:off x="6352" y="4664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52" name="Line 238"/>
              <p:cNvSpPr>
                <a:spLocks noChangeShapeType="1"/>
              </p:cNvSpPr>
              <p:nvPr/>
            </p:nvSpPr>
            <p:spPr bwMode="auto">
              <a:xfrm>
                <a:off x="6843" y="4162"/>
                <a:ext cx="0" cy="226"/>
              </a:xfrm>
              <a:prstGeom prst="line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Line 239"/>
              <p:cNvSpPr>
                <a:spLocks noChangeShapeType="1"/>
              </p:cNvSpPr>
              <p:nvPr/>
            </p:nvSpPr>
            <p:spPr bwMode="auto">
              <a:xfrm>
                <a:off x="6843" y="4852"/>
                <a:ext cx="0" cy="256"/>
              </a:xfrm>
              <a:prstGeom prst="line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Freeform 240"/>
              <p:cNvSpPr>
                <a:spLocks noEditPoints="1"/>
              </p:cNvSpPr>
              <p:nvPr/>
            </p:nvSpPr>
            <p:spPr bwMode="auto">
              <a:xfrm>
                <a:off x="6728" y="4562"/>
                <a:ext cx="231" cy="58"/>
              </a:xfrm>
              <a:custGeom>
                <a:avLst/>
                <a:gdLst>
                  <a:gd name="T0" fmla="*/ 231 w 231"/>
                  <a:gd name="T1" fmla="*/ 58 h 58"/>
                  <a:gd name="T2" fmla="*/ 0 w 231"/>
                  <a:gd name="T3" fmla="*/ 58 h 58"/>
                  <a:gd name="T4" fmla="*/ 231 w 231"/>
                  <a:gd name="T5" fmla="*/ 0 h 58"/>
                  <a:gd name="T6" fmla="*/ 0 w 231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1" h="58">
                    <a:moveTo>
                      <a:pt x="231" y="58"/>
                    </a:moveTo>
                    <a:lnTo>
                      <a:pt x="0" y="58"/>
                    </a:lnTo>
                    <a:moveTo>
                      <a:pt x="231" y="0"/>
                    </a:moveTo>
                    <a:lnTo>
                      <a:pt x="0" y="0"/>
                    </a:lnTo>
                  </a:path>
                </a:pathLst>
              </a:cu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Freeform 241"/>
              <p:cNvSpPr>
                <a:spLocks noEditPoints="1"/>
              </p:cNvSpPr>
              <p:nvPr/>
            </p:nvSpPr>
            <p:spPr bwMode="auto">
              <a:xfrm>
                <a:off x="6843" y="4388"/>
                <a:ext cx="0" cy="464"/>
              </a:xfrm>
              <a:custGeom>
                <a:avLst/>
                <a:gdLst>
                  <a:gd name="T0" fmla="*/ 464 h 464"/>
                  <a:gd name="T1" fmla="*/ 232 h 464"/>
                  <a:gd name="T2" fmla="*/ 174 h 464"/>
                  <a:gd name="T3" fmla="*/ 0 h 46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64">
                    <a:moveTo>
                      <a:pt x="0" y="464"/>
                    </a:moveTo>
                    <a:lnTo>
                      <a:pt x="0" y="232"/>
                    </a:lnTo>
                    <a:moveTo>
                      <a:pt x="0" y="174"/>
                    </a:moveTo>
                    <a:lnTo>
                      <a:pt x="0" y="0"/>
                    </a:lnTo>
                  </a:path>
                </a:pathLst>
              </a:cu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Line 242"/>
              <p:cNvSpPr>
                <a:spLocks noChangeShapeType="1"/>
              </p:cNvSpPr>
              <p:nvPr/>
            </p:nvSpPr>
            <p:spPr bwMode="auto">
              <a:xfrm>
                <a:off x="6489" y="5113"/>
                <a:ext cx="717" cy="0"/>
              </a:xfrm>
              <a:prstGeom prst="line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Line 243"/>
              <p:cNvSpPr>
                <a:spLocks noChangeShapeType="1"/>
              </p:cNvSpPr>
              <p:nvPr/>
            </p:nvSpPr>
            <p:spPr bwMode="auto">
              <a:xfrm>
                <a:off x="6489" y="4156"/>
                <a:ext cx="717" cy="0"/>
              </a:xfrm>
              <a:prstGeom prst="line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Line 244"/>
              <p:cNvSpPr>
                <a:spLocks noChangeShapeType="1"/>
              </p:cNvSpPr>
              <p:nvPr/>
            </p:nvSpPr>
            <p:spPr bwMode="auto">
              <a:xfrm flipH="1">
                <a:off x="5962" y="5113"/>
                <a:ext cx="137" cy="0"/>
              </a:xfrm>
              <a:prstGeom prst="line">
                <a:avLst/>
              </a:prstGeom>
              <a:noFill/>
              <a:ln w="52388" cap="rnd">
                <a:solidFill>
                  <a:srgbClr val="EA700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Rectangle 245"/>
              <p:cNvSpPr>
                <a:spLocks noChangeArrowheads="1"/>
              </p:cNvSpPr>
              <p:nvPr/>
            </p:nvSpPr>
            <p:spPr bwMode="auto">
              <a:xfrm>
                <a:off x="7223" y="4034"/>
                <a:ext cx="386" cy="12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246"/>
              <p:cNvSpPr>
                <a:spLocks noChangeArrowheads="1"/>
              </p:cNvSpPr>
              <p:nvPr/>
            </p:nvSpPr>
            <p:spPr bwMode="auto">
              <a:xfrm>
                <a:off x="7223" y="4034"/>
                <a:ext cx="386" cy="1279"/>
              </a:xfrm>
              <a:prstGeom prst="rect">
                <a:avLst/>
              </a:prstGeom>
              <a:noFill/>
              <a:ln w="5238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Rectangle 247"/>
              <p:cNvSpPr>
                <a:spLocks noChangeArrowheads="1"/>
              </p:cNvSpPr>
              <p:nvPr/>
            </p:nvSpPr>
            <p:spPr bwMode="auto">
              <a:xfrm>
                <a:off x="7233" y="4136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2" name="Rectangle 248"/>
              <p:cNvSpPr>
                <a:spLocks noChangeArrowheads="1"/>
              </p:cNvSpPr>
              <p:nvPr/>
            </p:nvSpPr>
            <p:spPr bwMode="auto">
              <a:xfrm>
                <a:off x="7348" y="4205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3" name="Rectangle 249"/>
              <p:cNvSpPr>
                <a:spLocks noChangeArrowheads="1"/>
              </p:cNvSpPr>
              <p:nvPr/>
            </p:nvSpPr>
            <p:spPr bwMode="auto">
              <a:xfrm>
                <a:off x="7233" y="4964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4" name="Rectangle 250"/>
              <p:cNvSpPr>
                <a:spLocks noChangeArrowheads="1"/>
              </p:cNvSpPr>
              <p:nvPr/>
            </p:nvSpPr>
            <p:spPr bwMode="auto">
              <a:xfrm>
                <a:off x="7348" y="5033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4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5" name="Rectangle 251"/>
              <p:cNvSpPr>
                <a:spLocks noChangeArrowheads="1"/>
              </p:cNvSpPr>
              <p:nvPr/>
            </p:nvSpPr>
            <p:spPr bwMode="auto">
              <a:xfrm>
                <a:off x="7428" y="4147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6" name="Rectangle 252"/>
              <p:cNvSpPr>
                <a:spLocks noChangeArrowheads="1"/>
              </p:cNvSpPr>
              <p:nvPr/>
            </p:nvSpPr>
            <p:spPr bwMode="auto">
              <a:xfrm>
                <a:off x="7542" y="4216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3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7" name="Rectangle 253"/>
              <p:cNvSpPr>
                <a:spLocks noChangeArrowheads="1"/>
              </p:cNvSpPr>
              <p:nvPr/>
            </p:nvSpPr>
            <p:spPr bwMode="auto">
              <a:xfrm>
                <a:off x="7428" y="4952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Q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8" name="Rectangle 254"/>
              <p:cNvSpPr>
                <a:spLocks noChangeArrowheads="1"/>
              </p:cNvSpPr>
              <p:nvPr/>
            </p:nvSpPr>
            <p:spPr bwMode="auto">
              <a:xfrm>
                <a:off x="7542" y="5021"/>
                <a:ext cx="103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9" name="Rectangle 255"/>
              <p:cNvSpPr>
                <a:spLocks noChangeArrowheads="1"/>
              </p:cNvSpPr>
              <p:nvPr/>
            </p:nvSpPr>
            <p:spPr bwMode="auto">
              <a:xfrm>
                <a:off x="7359" y="4561"/>
                <a:ext cx="183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0" name="Rectangle 256"/>
              <p:cNvSpPr>
                <a:spLocks noChangeArrowheads="1"/>
              </p:cNvSpPr>
              <p:nvPr/>
            </p:nvSpPr>
            <p:spPr bwMode="auto">
              <a:xfrm>
                <a:off x="7462" y="4653"/>
                <a:ext cx="8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1" name="Rectangle 257"/>
              <p:cNvSpPr>
                <a:spLocks noChangeArrowheads="1"/>
              </p:cNvSpPr>
              <p:nvPr/>
            </p:nvSpPr>
            <p:spPr bwMode="auto">
              <a:xfrm>
                <a:off x="7874" y="3859"/>
                <a:ext cx="206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2" name="Rectangle 258"/>
              <p:cNvSpPr>
                <a:spLocks noChangeArrowheads="1"/>
              </p:cNvSpPr>
              <p:nvPr/>
            </p:nvSpPr>
            <p:spPr bwMode="auto">
              <a:xfrm>
                <a:off x="8000" y="3951"/>
                <a:ext cx="114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fi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3" name="Rectangle 259"/>
              <p:cNvSpPr>
                <a:spLocks noChangeArrowheads="1"/>
              </p:cNvSpPr>
              <p:nvPr/>
            </p:nvSpPr>
            <p:spPr bwMode="auto">
              <a:xfrm>
                <a:off x="8069" y="3951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4" name="Rectangle 260"/>
              <p:cNvSpPr>
                <a:spLocks noChangeArrowheads="1"/>
              </p:cNvSpPr>
              <p:nvPr/>
            </p:nvSpPr>
            <p:spPr bwMode="auto">
              <a:xfrm>
                <a:off x="8275" y="3871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5" name="Rectangle 261"/>
              <p:cNvSpPr>
                <a:spLocks noChangeArrowheads="1"/>
              </p:cNvSpPr>
              <p:nvPr/>
            </p:nvSpPr>
            <p:spPr bwMode="auto">
              <a:xfrm>
                <a:off x="8412" y="3963"/>
                <a:ext cx="114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fi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6" name="Rectangle 262"/>
              <p:cNvSpPr>
                <a:spLocks noChangeArrowheads="1"/>
              </p:cNvSpPr>
              <p:nvPr/>
            </p:nvSpPr>
            <p:spPr bwMode="auto">
              <a:xfrm>
                <a:off x="8480" y="3963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7" name="Line 263"/>
              <p:cNvSpPr>
                <a:spLocks noChangeShapeType="1"/>
              </p:cNvSpPr>
              <p:nvPr/>
            </p:nvSpPr>
            <p:spPr bwMode="auto">
              <a:xfrm>
                <a:off x="7810" y="4251"/>
                <a:ext cx="198" cy="0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Freeform 264"/>
              <p:cNvSpPr>
                <a:spLocks/>
              </p:cNvSpPr>
              <p:nvPr/>
            </p:nvSpPr>
            <p:spPr bwMode="auto">
              <a:xfrm>
                <a:off x="7993" y="4190"/>
                <a:ext cx="181" cy="121"/>
              </a:xfrm>
              <a:custGeom>
                <a:avLst/>
                <a:gdLst>
                  <a:gd name="T0" fmla="*/ 0 w 181"/>
                  <a:gd name="T1" fmla="*/ 0 h 121"/>
                  <a:gd name="T2" fmla="*/ 181 w 181"/>
                  <a:gd name="T3" fmla="*/ 61 h 121"/>
                  <a:gd name="T4" fmla="*/ 0 w 181"/>
                  <a:gd name="T5" fmla="*/ 121 h 121"/>
                  <a:gd name="T6" fmla="*/ 0 w 181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21">
                    <a:moveTo>
                      <a:pt x="0" y="0"/>
                    </a:moveTo>
                    <a:lnTo>
                      <a:pt x="181" y="61"/>
                    </a:lnTo>
                    <a:lnTo>
                      <a:pt x="0" y="1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Rectangle 265"/>
              <p:cNvSpPr>
                <a:spLocks noChangeArrowheads="1"/>
              </p:cNvSpPr>
              <p:nvPr/>
            </p:nvSpPr>
            <p:spPr bwMode="auto">
              <a:xfrm>
                <a:off x="7805" y="4239"/>
                <a:ext cx="160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1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Monotype Corsiva" panose="03010101010201010101" pitchFamily="66" charset="0"/>
                  </a:rPr>
                  <a:t>i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0" name="Rectangle 266"/>
              <p:cNvSpPr>
                <a:spLocks noChangeArrowheads="1"/>
              </p:cNvSpPr>
              <p:nvPr/>
            </p:nvSpPr>
            <p:spPr bwMode="auto">
              <a:xfrm>
                <a:off x="7897" y="4331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Monotype Corsiva" panose="03010101010201010101" pitchFamily="66" charset="0"/>
                  </a:rPr>
                  <a:t>fi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1" name="Rectangle 267"/>
              <p:cNvSpPr>
                <a:spLocks noChangeArrowheads="1"/>
              </p:cNvSpPr>
              <p:nvPr/>
            </p:nvSpPr>
            <p:spPr bwMode="auto">
              <a:xfrm>
                <a:off x="7966" y="4331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1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Monotype Corsiva" panose="03010101010201010101" pitchFamily="66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2" name="Line 268"/>
              <p:cNvSpPr>
                <a:spLocks noChangeShapeType="1"/>
              </p:cNvSpPr>
              <p:nvPr/>
            </p:nvSpPr>
            <p:spPr bwMode="auto">
              <a:xfrm flipV="1">
                <a:off x="8108" y="4144"/>
                <a:ext cx="182" cy="4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Line 269"/>
              <p:cNvSpPr>
                <a:spLocks noChangeShapeType="1"/>
              </p:cNvSpPr>
              <p:nvPr/>
            </p:nvSpPr>
            <p:spPr bwMode="auto">
              <a:xfrm flipH="1">
                <a:off x="7622" y="4148"/>
                <a:ext cx="197" cy="0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Freeform 270"/>
              <p:cNvSpPr>
                <a:spLocks noEditPoints="1"/>
              </p:cNvSpPr>
              <p:nvPr/>
            </p:nvSpPr>
            <p:spPr bwMode="auto">
              <a:xfrm>
                <a:off x="7819" y="4089"/>
                <a:ext cx="290" cy="59"/>
              </a:xfrm>
              <a:custGeom>
                <a:avLst/>
                <a:gdLst>
                  <a:gd name="T0" fmla="*/ 404 w 405"/>
                  <a:gd name="T1" fmla="*/ 62 h 82"/>
                  <a:gd name="T2" fmla="*/ 356 w 405"/>
                  <a:gd name="T3" fmla="*/ 1 h 82"/>
                  <a:gd name="T4" fmla="*/ 303 w 405"/>
                  <a:gd name="T5" fmla="*/ 57 h 82"/>
                  <a:gd name="T6" fmla="*/ 303 w 405"/>
                  <a:gd name="T7" fmla="*/ 62 h 82"/>
                  <a:gd name="T8" fmla="*/ 255 w 405"/>
                  <a:gd name="T9" fmla="*/ 1 h 82"/>
                  <a:gd name="T10" fmla="*/ 202 w 405"/>
                  <a:gd name="T11" fmla="*/ 57 h 82"/>
                  <a:gd name="T12" fmla="*/ 202 w 405"/>
                  <a:gd name="T13" fmla="*/ 62 h 82"/>
                  <a:gd name="T14" fmla="*/ 154 w 405"/>
                  <a:gd name="T15" fmla="*/ 1 h 82"/>
                  <a:gd name="T16" fmla="*/ 101 w 405"/>
                  <a:gd name="T17" fmla="*/ 57 h 82"/>
                  <a:gd name="T18" fmla="*/ 101 w 405"/>
                  <a:gd name="T19" fmla="*/ 62 h 82"/>
                  <a:gd name="T20" fmla="*/ 53 w 405"/>
                  <a:gd name="T21" fmla="*/ 1 h 82"/>
                  <a:gd name="T22" fmla="*/ 0 w 405"/>
                  <a:gd name="T23" fmla="*/ 57 h 82"/>
                  <a:gd name="T24" fmla="*/ 0 w 405"/>
                  <a:gd name="T25" fmla="*/ 62 h 82"/>
                  <a:gd name="T26" fmla="*/ 404 w 405"/>
                  <a:gd name="T27" fmla="*/ 62 h 82"/>
                  <a:gd name="T28" fmla="*/ 404 w 405"/>
                  <a:gd name="T29" fmla="*/ 82 h 82"/>
                  <a:gd name="T30" fmla="*/ 0 w 405"/>
                  <a:gd name="T31" fmla="*/ 62 h 82"/>
                  <a:gd name="T32" fmla="*/ 0 w 405"/>
                  <a:gd name="T3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5" h="82">
                    <a:moveTo>
                      <a:pt x="404" y="62"/>
                    </a:moveTo>
                    <a:cubicBezTo>
                      <a:pt x="405" y="30"/>
                      <a:pt x="384" y="2"/>
                      <a:pt x="356" y="1"/>
                    </a:cubicBezTo>
                    <a:cubicBezTo>
                      <a:pt x="328" y="0"/>
                      <a:pt x="304" y="25"/>
                      <a:pt x="303" y="57"/>
                    </a:cubicBezTo>
                    <a:cubicBezTo>
                      <a:pt x="303" y="59"/>
                      <a:pt x="303" y="60"/>
                      <a:pt x="303" y="62"/>
                    </a:cubicBezTo>
                    <a:cubicBezTo>
                      <a:pt x="304" y="30"/>
                      <a:pt x="282" y="2"/>
                      <a:pt x="255" y="1"/>
                    </a:cubicBezTo>
                    <a:cubicBezTo>
                      <a:pt x="227" y="0"/>
                      <a:pt x="203" y="25"/>
                      <a:pt x="202" y="57"/>
                    </a:cubicBezTo>
                    <a:cubicBezTo>
                      <a:pt x="202" y="59"/>
                      <a:pt x="202" y="60"/>
                      <a:pt x="202" y="62"/>
                    </a:cubicBezTo>
                    <a:cubicBezTo>
                      <a:pt x="203" y="30"/>
                      <a:pt x="181" y="2"/>
                      <a:pt x="154" y="1"/>
                    </a:cubicBezTo>
                    <a:cubicBezTo>
                      <a:pt x="126" y="0"/>
                      <a:pt x="102" y="25"/>
                      <a:pt x="101" y="57"/>
                    </a:cubicBezTo>
                    <a:cubicBezTo>
                      <a:pt x="101" y="59"/>
                      <a:pt x="101" y="60"/>
                      <a:pt x="101" y="62"/>
                    </a:cubicBezTo>
                    <a:cubicBezTo>
                      <a:pt x="102" y="30"/>
                      <a:pt x="80" y="2"/>
                      <a:pt x="53" y="1"/>
                    </a:cubicBezTo>
                    <a:cubicBezTo>
                      <a:pt x="25" y="0"/>
                      <a:pt x="1" y="25"/>
                      <a:pt x="0" y="57"/>
                    </a:cubicBezTo>
                    <a:cubicBezTo>
                      <a:pt x="0" y="59"/>
                      <a:pt x="0" y="60"/>
                      <a:pt x="0" y="62"/>
                    </a:cubicBezTo>
                    <a:moveTo>
                      <a:pt x="404" y="62"/>
                    </a:moveTo>
                    <a:lnTo>
                      <a:pt x="404" y="82"/>
                    </a:lnTo>
                    <a:moveTo>
                      <a:pt x="0" y="62"/>
                    </a:moveTo>
                    <a:lnTo>
                      <a:pt x="0" y="82"/>
                    </a:lnTo>
                  </a:path>
                </a:pathLst>
              </a:cu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Freeform 271"/>
              <p:cNvSpPr>
                <a:spLocks/>
              </p:cNvSpPr>
              <p:nvPr/>
            </p:nvSpPr>
            <p:spPr bwMode="auto">
              <a:xfrm>
                <a:off x="8290" y="4094"/>
                <a:ext cx="248" cy="100"/>
              </a:xfrm>
              <a:custGeom>
                <a:avLst/>
                <a:gdLst>
                  <a:gd name="T0" fmla="*/ 0 w 248"/>
                  <a:gd name="T1" fmla="*/ 50 h 100"/>
                  <a:gd name="T2" fmla="*/ 20 w 248"/>
                  <a:gd name="T3" fmla="*/ 0 h 100"/>
                  <a:gd name="T4" fmla="*/ 62 w 248"/>
                  <a:gd name="T5" fmla="*/ 100 h 100"/>
                  <a:gd name="T6" fmla="*/ 103 w 248"/>
                  <a:gd name="T7" fmla="*/ 0 h 100"/>
                  <a:gd name="T8" fmla="*/ 144 w 248"/>
                  <a:gd name="T9" fmla="*/ 100 h 100"/>
                  <a:gd name="T10" fmla="*/ 185 w 248"/>
                  <a:gd name="T11" fmla="*/ 0 h 100"/>
                  <a:gd name="T12" fmla="*/ 227 w 248"/>
                  <a:gd name="T13" fmla="*/ 100 h 100"/>
                  <a:gd name="T14" fmla="*/ 248 w 248"/>
                  <a:gd name="T15" fmla="*/ 5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00">
                    <a:moveTo>
                      <a:pt x="0" y="50"/>
                    </a:moveTo>
                    <a:lnTo>
                      <a:pt x="20" y="0"/>
                    </a:lnTo>
                    <a:lnTo>
                      <a:pt x="62" y="100"/>
                    </a:lnTo>
                    <a:lnTo>
                      <a:pt x="103" y="0"/>
                    </a:lnTo>
                    <a:lnTo>
                      <a:pt x="144" y="100"/>
                    </a:lnTo>
                    <a:lnTo>
                      <a:pt x="185" y="0"/>
                    </a:lnTo>
                    <a:lnTo>
                      <a:pt x="227" y="100"/>
                    </a:lnTo>
                    <a:lnTo>
                      <a:pt x="248" y="50"/>
                    </a:lnTo>
                  </a:path>
                </a:pathLst>
              </a:cu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Line 272"/>
              <p:cNvSpPr>
                <a:spLocks noChangeShapeType="1"/>
              </p:cNvSpPr>
              <p:nvPr/>
            </p:nvSpPr>
            <p:spPr bwMode="auto">
              <a:xfrm>
                <a:off x="8538" y="4144"/>
                <a:ext cx="349" cy="0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Line 273"/>
              <p:cNvSpPr>
                <a:spLocks noChangeShapeType="1"/>
              </p:cNvSpPr>
              <p:nvPr/>
            </p:nvSpPr>
            <p:spPr bwMode="auto">
              <a:xfrm flipH="1">
                <a:off x="8894" y="4139"/>
                <a:ext cx="1" cy="312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Freeform 274"/>
              <p:cNvSpPr>
                <a:spLocks/>
              </p:cNvSpPr>
              <p:nvPr/>
            </p:nvSpPr>
            <p:spPr bwMode="auto">
              <a:xfrm>
                <a:off x="8845" y="4451"/>
                <a:ext cx="99" cy="250"/>
              </a:xfrm>
              <a:custGeom>
                <a:avLst/>
                <a:gdLst>
                  <a:gd name="T0" fmla="*/ 49 w 99"/>
                  <a:gd name="T1" fmla="*/ 250 h 250"/>
                  <a:gd name="T2" fmla="*/ 0 w 99"/>
                  <a:gd name="T3" fmla="*/ 229 h 250"/>
                  <a:gd name="T4" fmla="*/ 99 w 99"/>
                  <a:gd name="T5" fmla="*/ 187 h 250"/>
                  <a:gd name="T6" fmla="*/ 0 w 99"/>
                  <a:gd name="T7" fmla="*/ 145 h 250"/>
                  <a:gd name="T8" fmla="*/ 99 w 99"/>
                  <a:gd name="T9" fmla="*/ 104 h 250"/>
                  <a:gd name="T10" fmla="*/ 0 w 99"/>
                  <a:gd name="T11" fmla="*/ 62 h 250"/>
                  <a:gd name="T12" fmla="*/ 99 w 99"/>
                  <a:gd name="T13" fmla="*/ 21 h 250"/>
                  <a:gd name="T14" fmla="*/ 49 w 99"/>
                  <a:gd name="T15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250">
                    <a:moveTo>
                      <a:pt x="49" y="250"/>
                    </a:moveTo>
                    <a:lnTo>
                      <a:pt x="0" y="229"/>
                    </a:lnTo>
                    <a:lnTo>
                      <a:pt x="99" y="187"/>
                    </a:lnTo>
                    <a:lnTo>
                      <a:pt x="0" y="145"/>
                    </a:lnTo>
                    <a:lnTo>
                      <a:pt x="99" y="104"/>
                    </a:lnTo>
                    <a:lnTo>
                      <a:pt x="0" y="62"/>
                    </a:lnTo>
                    <a:lnTo>
                      <a:pt x="99" y="21"/>
                    </a:lnTo>
                    <a:lnTo>
                      <a:pt x="49" y="0"/>
                    </a:lnTo>
                  </a:path>
                </a:pathLst>
              </a:cu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Line 275"/>
              <p:cNvSpPr>
                <a:spLocks noChangeShapeType="1"/>
              </p:cNvSpPr>
              <p:nvPr/>
            </p:nvSpPr>
            <p:spPr bwMode="auto">
              <a:xfrm flipH="1" flipV="1">
                <a:off x="8892" y="4666"/>
                <a:ext cx="2" cy="35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Rectangle 276"/>
              <p:cNvSpPr>
                <a:spLocks noChangeArrowheads="1"/>
              </p:cNvSpPr>
              <p:nvPr/>
            </p:nvSpPr>
            <p:spPr bwMode="auto">
              <a:xfrm>
                <a:off x="9007" y="4457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1" name="Rectangle 277"/>
              <p:cNvSpPr>
                <a:spLocks noChangeArrowheads="1"/>
              </p:cNvSpPr>
              <p:nvPr/>
            </p:nvSpPr>
            <p:spPr bwMode="auto">
              <a:xfrm>
                <a:off x="9144" y="4549"/>
                <a:ext cx="126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2" name="Rectangle 278"/>
              <p:cNvSpPr>
                <a:spLocks noChangeArrowheads="1"/>
              </p:cNvSpPr>
              <p:nvPr/>
            </p:nvSpPr>
            <p:spPr bwMode="auto">
              <a:xfrm>
                <a:off x="9224" y="4549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3" name="Rectangle 279"/>
              <p:cNvSpPr>
                <a:spLocks noChangeArrowheads="1"/>
              </p:cNvSpPr>
              <p:nvPr/>
            </p:nvSpPr>
            <p:spPr bwMode="auto">
              <a:xfrm>
                <a:off x="8263" y="4411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4" name="Rectangle 280"/>
              <p:cNvSpPr>
                <a:spLocks noChangeArrowheads="1"/>
              </p:cNvSpPr>
              <p:nvPr/>
            </p:nvSpPr>
            <p:spPr bwMode="auto">
              <a:xfrm>
                <a:off x="8400" y="4515"/>
                <a:ext cx="9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c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5" name="Rectangle 281"/>
              <p:cNvSpPr>
                <a:spLocks noChangeArrowheads="1"/>
              </p:cNvSpPr>
              <p:nvPr/>
            </p:nvSpPr>
            <p:spPr bwMode="auto">
              <a:xfrm>
                <a:off x="8446" y="4515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6" name="Rectangle 282"/>
              <p:cNvSpPr>
                <a:spLocks noChangeArrowheads="1"/>
              </p:cNvSpPr>
              <p:nvPr/>
            </p:nvSpPr>
            <p:spPr bwMode="auto">
              <a:xfrm>
                <a:off x="8366" y="4147"/>
                <a:ext cx="21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C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7" name="Rectangle 283"/>
              <p:cNvSpPr>
                <a:spLocks noChangeArrowheads="1"/>
              </p:cNvSpPr>
              <p:nvPr/>
            </p:nvSpPr>
            <p:spPr bwMode="auto">
              <a:xfrm>
                <a:off x="8503" y="4239"/>
                <a:ext cx="114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fi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8" name="Rectangle 284"/>
              <p:cNvSpPr>
                <a:spLocks noChangeArrowheads="1"/>
              </p:cNvSpPr>
              <p:nvPr/>
            </p:nvSpPr>
            <p:spPr bwMode="auto">
              <a:xfrm>
                <a:off x="8572" y="4239"/>
                <a:ext cx="10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</a:rPr>
                  <a:t>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9" name="Line 285"/>
              <p:cNvSpPr>
                <a:spLocks noChangeShapeType="1"/>
              </p:cNvSpPr>
              <p:nvPr/>
            </p:nvSpPr>
            <p:spPr bwMode="auto">
              <a:xfrm>
                <a:off x="8681" y="4142"/>
                <a:ext cx="0" cy="275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Freeform 286"/>
              <p:cNvSpPr>
                <a:spLocks noEditPoints="1"/>
              </p:cNvSpPr>
              <p:nvPr/>
            </p:nvSpPr>
            <p:spPr bwMode="auto">
              <a:xfrm>
                <a:off x="8570" y="4585"/>
                <a:ext cx="222" cy="56"/>
              </a:xfrm>
              <a:custGeom>
                <a:avLst/>
                <a:gdLst>
                  <a:gd name="T0" fmla="*/ 222 w 222"/>
                  <a:gd name="T1" fmla="*/ 56 h 56"/>
                  <a:gd name="T2" fmla="*/ 0 w 222"/>
                  <a:gd name="T3" fmla="*/ 56 h 56"/>
                  <a:gd name="T4" fmla="*/ 222 w 222"/>
                  <a:gd name="T5" fmla="*/ 0 h 56"/>
                  <a:gd name="T6" fmla="*/ 0 w 222"/>
                  <a:gd name="T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2" h="56">
                    <a:moveTo>
                      <a:pt x="222" y="56"/>
                    </a:moveTo>
                    <a:lnTo>
                      <a:pt x="0" y="56"/>
                    </a:lnTo>
                    <a:moveTo>
                      <a:pt x="222" y="0"/>
                    </a:moveTo>
                    <a:lnTo>
                      <a:pt x="0" y="0"/>
                    </a:lnTo>
                  </a:path>
                </a:pathLst>
              </a:cu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Freeform 287"/>
              <p:cNvSpPr>
                <a:spLocks noEditPoints="1"/>
              </p:cNvSpPr>
              <p:nvPr/>
            </p:nvSpPr>
            <p:spPr bwMode="auto">
              <a:xfrm>
                <a:off x="8681" y="4417"/>
                <a:ext cx="0" cy="448"/>
              </a:xfrm>
              <a:custGeom>
                <a:avLst/>
                <a:gdLst>
                  <a:gd name="T0" fmla="*/ 448 h 448"/>
                  <a:gd name="T1" fmla="*/ 224 h 448"/>
                  <a:gd name="T2" fmla="*/ 168 h 448"/>
                  <a:gd name="T3" fmla="*/ 0 h 4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48">
                    <a:moveTo>
                      <a:pt x="0" y="448"/>
                    </a:moveTo>
                    <a:lnTo>
                      <a:pt x="0" y="224"/>
                    </a:lnTo>
                    <a:moveTo>
                      <a:pt x="0" y="168"/>
                    </a:moveTo>
                    <a:lnTo>
                      <a:pt x="0" y="0"/>
                    </a:lnTo>
                  </a:path>
                </a:pathLst>
              </a:cu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Line 288"/>
              <p:cNvSpPr>
                <a:spLocks noChangeShapeType="1"/>
              </p:cNvSpPr>
              <p:nvPr/>
            </p:nvSpPr>
            <p:spPr bwMode="auto">
              <a:xfrm>
                <a:off x="7623" y="5154"/>
                <a:ext cx="1263" cy="0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Line 289"/>
              <p:cNvSpPr>
                <a:spLocks noChangeShapeType="1"/>
              </p:cNvSpPr>
              <p:nvPr/>
            </p:nvSpPr>
            <p:spPr bwMode="auto">
              <a:xfrm flipV="1">
                <a:off x="8886" y="4678"/>
                <a:ext cx="2" cy="476"/>
              </a:xfrm>
              <a:prstGeom prst="line">
                <a:avLst/>
              </a:prstGeom>
              <a:noFill/>
              <a:ln w="52388" cap="rnd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Rectangle 290"/>
              <p:cNvSpPr>
                <a:spLocks noChangeArrowheads="1"/>
              </p:cNvSpPr>
              <p:nvPr/>
            </p:nvSpPr>
            <p:spPr bwMode="auto">
              <a:xfrm>
                <a:off x="1890" y="3491"/>
                <a:ext cx="812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</a:rPr>
                  <a:t>Rectifier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5" name="Rectangle 291"/>
              <p:cNvSpPr>
                <a:spLocks noChangeArrowheads="1"/>
              </p:cNvSpPr>
              <p:nvPr/>
            </p:nvSpPr>
            <p:spPr bwMode="auto">
              <a:xfrm>
                <a:off x="4704" y="3491"/>
                <a:ext cx="1625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Dual Active Bridge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6" name="Rectangle 292"/>
              <p:cNvSpPr>
                <a:spLocks noChangeArrowheads="1"/>
              </p:cNvSpPr>
              <p:nvPr/>
            </p:nvSpPr>
            <p:spPr bwMode="auto">
              <a:xfrm>
                <a:off x="6238" y="3491"/>
                <a:ext cx="13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(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7" name="Rectangle 293"/>
              <p:cNvSpPr>
                <a:spLocks noChangeArrowheads="1"/>
              </p:cNvSpPr>
              <p:nvPr/>
            </p:nvSpPr>
            <p:spPr bwMode="auto">
              <a:xfrm>
                <a:off x="6295" y="3491"/>
                <a:ext cx="469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300" b="1" i="0" u="none" strike="noStrike" cap="none" normalizeH="0" baseline="0" smtClean="0">
                    <a:ln>
                      <a:noFill/>
                    </a:ln>
                    <a:solidFill>
                      <a:srgbClr val="EA700D"/>
                    </a:solidFill>
                    <a:effectLst/>
                    <a:latin typeface="Times New Roman" panose="02020603050405020304" pitchFamily="18" charset="0"/>
                  </a:rPr>
                  <a:t>DAB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3" name="Rectangle 295"/>
            <p:cNvSpPr>
              <a:spLocks noChangeArrowheads="1"/>
            </p:cNvSpPr>
            <p:nvPr/>
          </p:nvSpPr>
          <p:spPr bwMode="auto">
            <a:xfrm>
              <a:off x="6684" y="3491"/>
              <a:ext cx="137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3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)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96"/>
            <p:cNvSpPr>
              <a:spLocks noChangeArrowheads="1"/>
            </p:cNvSpPr>
            <p:nvPr/>
          </p:nvSpPr>
          <p:spPr bwMode="auto">
            <a:xfrm>
              <a:off x="7611" y="3491"/>
              <a:ext cx="732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3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Inverter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Line 297"/>
            <p:cNvSpPr>
              <a:spLocks noChangeShapeType="1"/>
            </p:cNvSpPr>
            <p:nvPr/>
          </p:nvSpPr>
          <p:spPr bwMode="auto">
            <a:xfrm>
              <a:off x="3427" y="5107"/>
              <a:ext cx="762" cy="0"/>
            </a:xfrm>
            <a:prstGeom prst="line">
              <a:avLst/>
            </a:prstGeom>
            <a:noFill/>
            <a:ln w="523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8"/>
            <p:cNvSpPr>
              <a:spLocks noChangeShapeType="1"/>
            </p:cNvSpPr>
            <p:nvPr/>
          </p:nvSpPr>
          <p:spPr bwMode="auto">
            <a:xfrm>
              <a:off x="1067" y="5107"/>
              <a:ext cx="1963" cy="0"/>
            </a:xfrm>
            <a:prstGeom prst="line">
              <a:avLst/>
            </a:prstGeom>
            <a:noFill/>
            <a:ln w="52388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99"/>
            <p:cNvSpPr>
              <a:spLocks noChangeArrowheads="1"/>
            </p:cNvSpPr>
            <p:nvPr/>
          </p:nvSpPr>
          <p:spPr bwMode="auto">
            <a:xfrm>
              <a:off x="4270" y="5285"/>
              <a:ext cx="275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cript MT Bold" panose="03040602040607080904" pitchFamily="66" charset="0"/>
                </a:rPr>
                <a:t>K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00"/>
            <p:cNvSpPr>
              <a:spLocks noChangeArrowheads="1"/>
            </p:cNvSpPr>
            <p:nvPr/>
          </p:nvSpPr>
          <p:spPr bwMode="auto">
            <a:xfrm>
              <a:off x="4464" y="5366"/>
              <a:ext cx="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cript MT Bold" panose="03040602040607080904" pitchFamily="66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01"/>
            <p:cNvSpPr>
              <a:spLocks noChangeArrowheads="1"/>
            </p:cNvSpPr>
            <p:nvPr/>
          </p:nvSpPr>
          <p:spPr bwMode="auto">
            <a:xfrm>
              <a:off x="1924" y="5377"/>
              <a:ext cx="206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3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Script MT Bold" panose="03040602040607080904" pitchFamily="66" charset="0"/>
                </a:rPr>
                <a:t>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02"/>
            <p:cNvSpPr>
              <a:spLocks noChangeArrowheads="1"/>
            </p:cNvSpPr>
            <p:nvPr/>
          </p:nvSpPr>
          <p:spPr bwMode="auto">
            <a:xfrm>
              <a:off x="2061" y="5447"/>
              <a:ext cx="13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Script MT Bold" panose="03040602040607080904" pitchFamily="66" charset="0"/>
                </a:rPr>
                <a:t>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03"/>
            <p:cNvSpPr>
              <a:spLocks noChangeArrowheads="1"/>
            </p:cNvSpPr>
            <p:nvPr/>
          </p:nvSpPr>
          <p:spPr bwMode="auto">
            <a:xfrm>
              <a:off x="5334" y="5262"/>
              <a:ext cx="252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3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Script MT Bold" panose="03040602040607080904" pitchFamily="66" charset="0"/>
                </a:rPr>
                <a:t>D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04"/>
            <p:cNvSpPr>
              <a:spLocks noChangeArrowheads="1"/>
            </p:cNvSpPr>
            <p:nvPr/>
          </p:nvSpPr>
          <p:spPr bwMode="auto">
            <a:xfrm>
              <a:off x="5528" y="5332"/>
              <a:ext cx="13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Script MT Bold" panose="03040602040607080904" pitchFamily="66" charset="0"/>
                </a:rPr>
                <a:t>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05"/>
            <p:cNvSpPr>
              <a:spLocks noChangeArrowheads="1"/>
            </p:cNvSpPr>
            <p:nvPr/>
          </p:nvSpPr>
          <p:spPr bwMode="auto">
            <a:xfrm>
              <a:off x="7290" y="5331"/>
              <a:ext cx="275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cript MT Bold" panose="03040602040607080904" pitchFamily="66" charset="0"/>
                </a:rPr>
                <a:t>K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06"/>
            <p:cNvSpPr>
              <a:spLocks noChangeArrowheads="1"/>
            </p:cNvSpPr>
            <p:nvPr/>
          </p:nvSpPr>
          <p:spPr bwMode="auto">
            <a:xfrm>
              <a:off x="7496" y="5401"/>
              <a:ext cx="10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cript MT Bold" panose="03040602040607080904" pitchFamily="66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07"/>
            <p:cNvSpPr>
              <a:spLocks noChangeArrowheads="1"/>
            </p:cNvSpPr>
            <p:nvPr/>
          </p:nvSpPr>
          <p:spPr bwMode="auto">
            <a:xfrm>
              <a:off x="8870" y="5262"/>
              <a:ext cx="252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3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Script MT Bold" panose="03040602040607080904" pitchFamily="66" charset="0"/>
                </a:rPr>
                <a:t>D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08"/>
            <p:cNvSpPr>
              <a:spLocks noChangeArrowheads="1"/>
            </p:cNvSpPr>
            <p:nvPr/>
          </p:nvSpPr>
          <p:spPr bwMode="auto">
            <a:xfrm>
              <a:off x="9064" y="5332"/>
              <a:ext cx="11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Script MT Bold" panose="03040602040607080904" pitchFamily="66" charset="0"/>
                </a:rPr>
                <a:t>I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Freeform 309"/>
            <p:cNvSpPr>
              <a:spLocks/>
            </p:cNvSpPr>
            <p:nvPr/>
          </p:nvSpPr>
          <p:spPr bwMode="auto">
            <a:xfrm>
              <a:off x="8681" y="4865"/>
              <a:ext cx="33" cy="289"/>
            </a:xfrm>
            <a:custGeom>
              <a:avLst/>
              <a:gdLst>
                <a:gd name="T0" fmla="*/ 0 w 33"/>
                <a:gd name="T1" fmla="*/ 0 h 289"/>
                <a:gd name="T2" fmla="*/ 0 w 33"/>
                <a:gd name="T3" fmla="*/ 289 h 289"/>
                <a:gd name="T4" fmla="*/ 33 w 33"/>
                <a:gd name="T5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89">
                  <a:moveTo>
                    <a:pt x="0" y="0"/>
                  </a:moveTo>
                  <a:lnTo>
                    <a:pt x="0" y="289"/>
                  </a:lnTo>
                  <a:lnTo>
                    <a:pt x="33" y="289"/>
                  </a:lnTo>
                </a:path>
              </a:pathLst>
            </a:custGeom>
            <a:noFill/>
            <a:ln w="52388" cap="rnd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08" name="Group 312"/>
          <p:cNvGrpSpPr>
            <a:grpSpLocks noChangeAspect="1"/>
          </p:cNvGrpSpPr>
          <p:nvPr/>
        </p:nvGrpSpPr>
        <p:grpSpPr bwMode="auto">
          <a:xfrm>
            <a:off x="830928" y="14596806"/>
            <a:ext cx="13769975" cy="1385888"/>
            <a:chOff x="542" y="9232"/>
            <a:chExt cx="8674" cy="873"/>
          </a:xfrm>
        </p:grpSpPr>
        <p:sp>
          <p:nvSpPr>
            <p:cNvPr id="1209" name="AutoShape 311"/>
            <p:cNvSpPr>
              <a:spLocks noChangeAspect="1" noChangeArrowheads="1" noTextEdit="1"/>
            </p:cNvSpPr>
            <p:nvPr/>
          </p:nvSpPr>
          <p:spPr bwMode="auto">
            <a:xfrm>
              <a:off x="542" y="9232"/>
              <a:ext cx="8674" cy="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0" name="Line 313"/>
            <p:cNvSpPr>
              <a:spLocks noChangeShapeType="1"/>
            </p:cNvSpPr>
            <p:nvPr/>
          </p:nvSpPr>
          <p:spPr bwMode="auto">
            <a:xfrm>
              <a:off x="6873" y="9615"/>
              <a:ext cx="49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1" name="Line 314"/>
            <p:cNvSpPr>
              <a:spLocks noChangeShapeType="1"/>
            </p:cNvSpPr>
            <p:nvPr/>
          </p:nvSpPr>
          <p:spPr bwMode="auto">
            <a:xfrm>
              <a:off x="6873" y="9731"/>
              <a:ext cx="49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2" name="Line 315"/>
            <p:cNvSpPr>
              <a:spLocks noChangeShapeType="1"/>
            </p:cNvSpPr>
            <p:nvPr/>
          </p:nvSpPr>
          <p:spPr bwMode="auto">
            <a:xfrm>
              <a:off x="5561" y="9615"/>
              <a:ext cx="43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3" name="Line 316"/>
            <p:cNvSpPr>
              <a:spLocks noChangeShapeType="1"/>
            </p:cNvSpPr>
            <p:nvPr/>
          </p:nvSpPr>
          <p:spPr bwMode="auto">
            <a:xfrm>
              <a:off x="5561" y="9731"/>
              <a:ext cx="43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4" name="Line 317"/>
            <p:cNvSpPr>
              <a:spLocks noChangeShapeType="1"/>
            </p:cNvSpPr>
            <p:nvPr/>
          </p:nvSpPr>
          <p:spPr bwMode="auto">
            <a:xfrm>
              <a:off x="3779" y="9615"/>
              <a:ext cx="49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5" name="Line 318"/>
            <p:cNvSpPr>
              <a:spLocks noChangeShapeType="1"/>
            </p:cNvSpPr>
            <p:nvPr/>
          </p:nvSpPr>
          <p:spPr bwMode="auto">
            <a:xfrm>
              <a:off x="3779" y="9731"/>
              <a:ext cx="49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6" name="Line 319"/>
            <p:cNvSpPr>
              <a:spLocks noChangeShapeType="1"/>
            </p:cNvSpPr>
            <p:nvPr/>
          </p:nvSpPr>
          <p:spPr bwMode="auto">
            <a:xfrm>
              <a:off x="2461" y="9615"/>
              <a:ext cx="43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7" name="Line 320"/>
            <p:cNvSpPr>
              <a:spLocks noChangeShapeType="1"/>
            </p:cNvSpPr>
            <p:nvPr/>
          </p:nvSpPr>
          <p:spPr bwMode="auto">
            <a:xfrm>
              <a:off x="2461" y="9731"/>
              <a:ext cx="43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" name="Line 321"/>
            <p:cNvSpPr>
              <a:spLocks noChangeShapeType="1"/>
            </p:cNvSpPr>
            <p:nvPr/>
          </p:nvSpPr>
          <p:spPr bwMode="auto">
            <a:xfrm>
              <a:off x="640" y="9596"/>
              <a:ext cx="601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9" name="Line 322"/>
            <p:cNvSpPr>
              <a:spLocks noChangeShapeType="1"/>
            </p:cNvSpPr>
            <p:nvPr/>
          </p:nvSpPr>
          <p:spPr bwMode="auto">
            <a:xfrm>
              <a:off x="640" y="9711"/>
              <a:ext cx="601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0" name="Oval 323"/>
            <p:cNvSpPr>
              <a:spLocks noChangeArrowheads="1"/>
            </p:cNvSpPr>
            <p:nvPr/>
          </p:nvSpPr>
          <p:spPr bwMode="auto">
            <a:xfrm>
              <a:off x="2895" y="9399"/>
              <a:ext cx="918" cy="536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1" name="Freeform 324"/>
            <p:cNvSpPr>
              <a:spLocks/>
            </p:cNvSpPr>
            <p:nvPr/>
          </p:nvSpPr>
          <p:spPr bwMode="auto">
            <a:xfrm>
              <a:off x="2895" y="9399"/>
              <a:ext cx="918" cy="536"/>
            </a:xfrm>
            <a:custGeom>
              <a:avLst/>
              <a:gdLst>
                <a:gd name="T0" fmla="*/ 918 w 918"/>
                <a:gd name="T1" fmla="*/ 268 h 536"/>
                <a:gd name="T2" fmla="*/ 459 w 918"/>
                <a:gd name="T3" fmla="*/ 0 h 536"/>
                <a:gd name="T4" fmla="*/ 0 w 918"/>
                <a:gd name="T5" fmla="*/ 268 h 536"/>
                <a:gd name="T6" fmla="*/ 459 w 918"/>
                <a:gd name="T7" fmla="*/ 536 h 536"/>
                <a:gd name="T8" fmla="*/ 918 w 918"/>
                <a:gd name="T9" fmla="*/ 268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8" h="536">
                  <a:moveTo>
                    <a:pt x="918" y="268"/>
                  </a:moveTo>
                  <a:cubicBezTo>
                    <a:pt x="918" y="119"/>
                    <a:pt x="713" y="0"/>
                    <a:pt x="459" y="0"/>
                  </a:cubicBezTo>
                  <a:cubicBezTo>
                    <a:pt x="206" y="0"/>
                    <a:pt x="0" y="119"/>
                    <a:pt x="0" y="268"/>
                  </a:cubicBezTo>
                  <a:cubicBezTo>
                    <a:pt x="0" y="415"/>
                    <a:pt x="206" y="536"/>
                    <a:pt x="459" y="536"/>
                  </a:cubicBezTo>
                  <a:cubicBezTo>
                    <a:pt x="713" y="536"/>
                    <a:pt x="918" y="415"/>
                    <a:pt x="918" y="268"/>
                  </a:cubicBezTo>
                </a:path>
              </a:pathLst>
            </a:cu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2" name="Oval 325"/>
            <p:cNvSpPr>
              <a:spLocks noChangeArrowheads="1"/>
            </p:cNvSpPr>
            <p:nvPr/>
          </p:nvSpPr>
          <p:spPr bwMode="auto">
            <a:xfrm>
              <a:off x="1188" y="9291"/>
              <a:ext cx="1295" cy="764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3" name="Oval 326"/>
            <p:cNvSpPr>
              <a:spLocks noChangeArrowheads="1"/>
            </p:cNvSpPr>
            <p:nvPr/>
          </p:nvSpPr>
          <p:spPr bwMode="auto">
            <a:xfrm>
              <a:off x="1188" y="9291"/>
              <a:ext cx="1295" cy="764"/>
            </a:xfrm>
            <a:prstGeom prst="ellipse">
              <a:avLst/>
            </a:prstGeom>
            <a:noFill/>
            <a:ln w="58738" cap="rnd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4" name="Rectangle 327"/>
            <p:cNvSpPr>
              <a:spLocks noChangeArrowheads="1"/>
            </p:cNvSpPr>
            <p:nvPr/>
          </p:nvSpPr>
          <p:spPr bwMode="auto">
            <a:xfrm>
              <a:off x="1480" y="9551"/>
              <a:ext cx="90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Rectifier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5" name="Rectangle 328"/>
            <p:cNvSpPr>
              <a:spLocks noChangeArrowheads="1"/>
            </p:cNvSpPr>
            <p:nvPr/>
          </p:nvSpPr>
          <p:spPr bwMode="auto">
            <a:xfrm>
              <a:off x="1673" y="9298"/>
              <a:ext cx="28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Script MT Bold" panose="03040602040607080904" pitchFamily="66" charset="0"/>
                </a:rPr>
                <a:t>D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6" name="Rectangle 329"/>
            <p:cNvSpPr>
              <a:spLocks noChangeArrowheads="1"/>
            </p:cNvSpPr>
            <p:nvPr/>
          </p:nvSpPr>
          <p:spPr bwMode="auto">
            <a:xfrm>
              <a:off x="1892" y="9405"/>
              <a:ext cx="154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Script MT Bold" panose="03040602040607080904" pitchFamily="66" charset="0"/>
                </a:rPr>
                <a:t>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7" name="Oval 330"/>
            <p:cNvSpPr>
              <a:spLocks noChangeArrowheads="1"/>
            </p:cNvSpPr>
            <p:nvPr/>
          </p:nvSpPr>
          <p:spPr bwMode="auto">
            <a:xfrm>
              <a:off x="4282" y="9291"/>
              <a:ext cx="1295" cy="764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" name="Oval 331"/>
            <p:cNvSpPr>
              <a:spLocks noChangeArrowheads="1"/>
            </p:cNvSpPr>
            <p:nvPr/>
          </p:nvSpPr>
          <p:spPr bwMode="auto">
            <a:xfrm>
              <a:off x="4281" y="9291"/>
              <a:ext cx="1296" cy="764"/>
            </a:xfrm>
            <a:prstGeom prst="ellipse">
              <a:avLst/>
            </a:prstGeom>
            <a:noFill/>
            <a:ln w="58738" cap="rnd">
              <a:solidFill>
                <a:srgbClr val="EA70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" name="Rectangle 332"/>
            <p:cNvSpPr>
              <a:spLocks noChangeArrowheads="1"/>
            </p:cNvSpPr>
            <p:nvPr/>
          </p:nvSpPr>
          <p:spPr bwMode="auto">
            <a:xfrm>
              <a:off x="4707" y="9551"/>
              <a:ext cx="52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dirty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DAB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0" name="Rectangle 333"/>
            <p:cNvSpPr>
              <a:spLocks noChangeArrowheads="1"/>
            </p:cNvSpPr>
            <p:nvPr/>
          </p:nvSpPr>
          <p:spPr bwMode="auto">
            <a:xfrm>
              <a:off x="4733" y="9298"/>
              <a:ext cx="28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Script MT Bold" panose="03040602040607080904" pitchFamily="66" charset="0"/>
                </a:rPr>
                <a:t>D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1" name="Rectangle 334"/>
            <p:cNvSpPr>
              <a:spLocks noChangeArrowheads="1"/>
            </p:cNvSpPr>
            <p:nvPr/>
          </p:nvSpPr>
          <p:spPr bwMode="auto">
            <a:xfrm>
              <a:off x="4939" y="9405"/>
              <a:ext cx="154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Script MT Bold" panose="03040602040607080904" pitchFamily="66" charset="0"/>
                </a:rPr>
                <a:t>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2" name="Oval 335"/>
            <p:cNvSpPr>
              <a:spLocks noChangeArrowheads="1"/>
            </p:cNvSpPr>
            <p:nvPr/>
          </p:nvSpPr>
          <p:spPr bwMode="auto">
            <a:xfrm>
              <a:off x="7367" y="9291"/>
              <a:ext cx="1295" cy="764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" name="Oval 336"/>
            <p:cNvSpPr>
              <a:spLocks noChangeArrowheads="1"/>
            </p:cNvSpPr>
            <p:nvPr/>
          </p:nvSpPr>
          <p:spPr bwMode="auto">
            <a:xfrm>
              <a:off x="7367" y="9291"/>
              <a:ext cx="1295" cy="764"/>
            </a:xfrm>
            <a:prstGeom prst="ellipse">
              <a:avLst/>
            </a:prstGeom>
            <a:noFill/>
            <a:ln w="58738" cap="rnd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" name="Rectangle 337"/>
            <p:cNvSpPr>
              <a:spLocks noChangeArrowheads="1"/>
            </p:cNvSpPr>
            <p:nvPr/>
          </p:nvSpPr>
          <p:spPr bwMode="auto">
            <a:xfrm>
              <a:off x="7677" y="9551"/>
              <a:ext cx="87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Inverter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5" name="Rectangle 338"/>
            <p:cNvSpPr>
              <a:spLocks noChangeArrowheads="1"/>
            </p:cNvSpPr>
            <p:nvPr/>
          </p:nvSpPr>
          <p:spPr bwMode="auto">
            <a:xfrm>
              <a:off x="7831" y="9298"/>
              <a:ext cx="28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Script MT Bold" panose="03040602040607080904" pitchFamily="66" charset="0"/>
                </a:rPr>
                <a:t>D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6" name="Rectangle 339"/>
            <p:cNvSpPr>
              <a:spLocks noChangeArrowheads="1"/>
            </p:cNvSpPr>
            <p:nvPr/>
          </p:nvSpPr>
          <p:spPr bwMode="auto">
            <a:xfrm>
              <a:off x="8037" y="9405"/>
              <a:ext cx="129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Script MT Bold" panose="03040602040607080904" pitchFamily="66" charset="0"/>
                </a:rPr>
                <a:t>I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7" name="Rectangle 340"/>
            <p:cNvSpPr>
              <a:spLocks noChangeArrowheads="1"/>
            </p:cNvSpPr>
            <p:nvPr/>
          </p:nvSpPr>
          <p:spPr bwMode="auto">
            <a:xfrm>
              <a:off x="3229" y="9511"/>
              <a:ext cx="309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cript MT Bold" panose="03040602040607080904" pitchFamily="66" charset="0"/>
                </a:rPr>
                <a:t>K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8" name="Rectangle 341"/>
            <p:cNvSpPr>
              <a:spLocks noChangeArrowheads="1"/>
            </p:cNvSpPr>
            <p:nvPr/>
          </p:nvSpPr>
          <p:spPr bwMode="auto">
            <a:xfrm>
              <a:off x="3447" y="9604"/>
              <a:ext cx="103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cript MT Bold" panose="03040602040607080904" pitchFamily="66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9" name="Oval 342"/>
            <p:cNvSpPr>
              <a:spLocks noChangeArrowheads="1"/>
            </p:cNvSpPr>
            <p:nvPr/>
          </p:nvSpPr>
          <p:spPr bwMode="auto">
            <a:xfrm>
              <a:off x="5989" y="9418"/>
              <a:ext cx="918" cy="536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" name="Oval 343"/>
            <p:cNvSpPr>
              <a:spLocks noChangeArrowheads="1"/>
            </p:cNvSpPr>
            <p:nvPr/>
          </p:nvSpPr>
          <p:spPr bwMode="auto">
            <a:xfrm>
              <a:off x="5989" y="9418"/>
              <a:ext cx="918" cy="536"/>
            </a:xfrm>
            <a:prstGeom prst="ellips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" name="Rectangle 344"/>
            <p:cNvSpPr>
              <a:spLocks noChangeArrowheads="1"/>
            </p:cNvSpPr>
            <p:nvPr/>
          </p:nvSpPr>
          <p:spPr bwMode="auto">
            <a:xfrm>
              <a:off x="6314" y="9551"/>
              <a:ext cx="309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cript MT Bold" panose="03040602040607080904" pitchFamily="66" charset="0"/>
                </a:rPr>
                <a:t>K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2" name="Rectangle 345"/>
            <p:cNvSpPr>
              <a:spLocks noChangeArrowheads="1"/>
            </p:cNvSpPr>
            <p:nvPr/>
          </p:nvSpPr>
          <p:spPr bwMode="auto">
            <a:xfrm>
              <a:off x="6533" y="9657"/>
              <a:ext cx="116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cript MT Bold" panose="03040602040607080904" pitchFamily="66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3" name="Line 346"/>
            <p:cNvSpPr>
              <a:spLocks noChangeShapeType="1"/>
            </p:cNvSpPr>
            <p:nvPr/>
          </p:nvSpPr>
          <p:spPr bwMode="auto">
            <a:xfrm>
              <a:off x="8662" y="9615"/>
              <a:ext cx="49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4" name="Line 347"/>
            <p:cNvSpPr>
              <a:spLocks noChangeShapeType="1"/>
            </p:cNvSpPr>
            <p:nvPr/>
          </p:nvSpPr>
          <p:spPr bwMode="auto">
            <a:xfrm>
              <a:off x="8662" y="9731"/>
              <a:ext cx="494" cy="0"/>
            </a:xfrm>
            <a:prstGeom prst="line">
              <a:avLst/>
            </a:prstGeom>
            <a:noFill/>
            <a:ln w="587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5" name="Rectangle 348"/>
            <p:cNvSpPr>
              <a:spLocks noChangeArrowheads="1"/>
            </p:cNvSpPr>
            <p:nvPr/>
          </p:nvSpPr>
          <p:spPr bwMode="auto">
            <a:xfrm>
              <a:off x="735" y="9298"/>
              <a:ext cx="18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6" name="Rectangle 349"/>
            <p:cNvSpPr>
              <a:spLocks noChangeArrowheads="1"/>
            </p:cNvSpPr>
            <p:nvPr/>
          </p:nvSpPr>
          <p:spPr bwMode="auto">
            <a:xfrm>
              <a:off x="825" y="9405"/>
              <a:ext cx="1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7" name="Rectangle 350"/>
            <p:cNvSpPr>
              <a:spLocks noChangeArrowheads="1"/>
            </p:cNvSpPr>
            <p:nvPr/>
          </p:nvSpPr>
          <p:spPr bwMode="auto">
            <a:xfrm>
              <a:off x="709" y="9803"/>
              <a:ext cx="15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8" name="Rectangle 351"/>
            <p:cNvSpPr>
              <a:spLocks noChangeArrowheads="1"/>
            </p:cNvSpPr>
            <p:nvPr/>
          </p:nvSpPr>
          <p:spPr bwMode="auto">
            <a:xfrm>
              <a:off x="786" y="9909"/>
              <a:ext cx="1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9" name="Rectangle 352"/>
            <p:cNvSpPr>
              <a:spLocks noChangeArrowheads="1"/>
            </p:cNvSpPr>
            <p:nvPr/>
          </p:nvSpPr>
          <p:spPr bwMode="auto">
            <a:xfrm>
              <a:off x="2689" y="9298"/>
              <a:ext cx="18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0" name="Rectangle 353"/>
            <p:cNvSpPr>
              <a:spLocks noChangeArrowheads="1"/>
            </p:cNvSpPr>
            <p:nvPr/>
          </p:nvSpPr>
          <p:spPr bwMode="auto">
            <a:xfrm>
              <a:off x="2779" y="9405"/>
              <a:ext cx="10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1" name="Rectangle 354"/>
            <p:cNvSpPr>
              <a:spLocks noChangeArrowheads="1"/>
            </p:cNvSpPr>
            <p:nvPr/>
          </p:nvSpPr>
          <p:spPr bwMode="auto">
            <a:xfrm>
              <a:off x="2663" y="9803"/>
              <a:ext cx="15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2" name="Rectangle 355"/>
            <p:cNvSpPr>
              <a:spLocks noChangeArrowheads="1"/>
            </p:cNvSpPr>
            <p:nvPr/>
          </p:nvSpPr>
          <p:spPr bwMode="auto">
            <a:xfrm>
              <a:off x="2728" y="9909"/>
              <a:ext cx="10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3" name="Rectangle 356"/>
            <p:cNvSpPr>
              <a:spLocks noChangeArrowheads="1"/>
            </p:cNvSpPr>
            <p:nvPr/>
          </p:nvSpPr>
          <p:spPr bwMode="auto">
            <a:xfrm>
              <a:off x="3923" y="9298"/>
              <a:ext cx="18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4" name="Rectangle 357"/>
            <p:cNvSpPr>
              <a:spLocks noChangeArrowheads="1"/>
            </p:cNvSpPr>
            <p:nvPr/>
          </p:nvSpPr>
          <p:spPr bwMode="auto">
            <a:xfrm>
              <a:off x="4013" y="9405"/>
              <a:ext cx="12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5" name="Rectangle 358"/>
            <p:cNvSpPr>
              <a:spLocks noChangeArrowheads="1"/>
            </p:cNvSpPr>
            <p:nvPr/>
          </p:nvSpPr>
          <p:spPr bwMode="auto">
            <a:xfrm>
              <a:off x="4090" y="9405"/>
              <a:ext cx="1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6" name="Rectangle 359"/>
            <p:cNvSpPr>
              <a:spLocks noChangeArrowheads="1"/>
            </p:cNvSpPr>
            <p:nvPr/>
          </p:nvSpPr>
          <p:spPr bwMode="auto">
            <a:xfrm>
              <a:off x="3897" y="9803"/>
              <a:ext cx="15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7" name="Rectangle 360"/>
            <p:cNvSpPr>
              <a:spLocks noChangeArrowheads="1"/>
            </p:cNvSpPr>
            <p:nvPr/>
          </p:nvSpPr>
          <p:spPr bwMode="auto">
            <a:xfrm>
              <a:off x="3975" y="9909"/>
              <a:ext cx="12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8" name="Rectangle 361"/>
            <p:cNvSpPr>
              <a:spLocks noChangeArrowheads="1"/>
            </p:cNvSpPr>
            <p:nvPr/>
          </p:nvSpPr>
          <p:spPr bwMode="auto">
            <a:xfrm>
              <a:off x="4052" y="9909"/>
              <a:ext cx="1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9" name="Rectangle 362"/>
            <p:cNvSpPr>
              <a:spLocks noChangeArrowheads="1"/>
            </p:cNvSpPr>
            <p:nvPr/>
          </p:nvSpPr>
          <p:spPr bwMode="auto">
            <a:xfrm>
              <a:off x="5659" y="9298"/>
              <a:ext cx="18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0" name="Rectangle 363"/>
            <p:cNvSpPr>
              <a:spLocks noChangeArrowheads="1"/>
            </p:cNvSpPr>
            <p:nvPr/>
          </p:nvSpPr>
          <p:spPr bwMode="auto">
            <a:xfrm>
              <a:off x="5749" y="9405"/>
              <a:ext cx="12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1" name="Rectangle 364"/>
            <p:cNvSpPr>
              <a:spLocks noChangeArrowheads="1"/>
            </p:cNvSpPr>
            <p:nvPr/>
          </p:nvSpPr>
          <p:spPr bwMode="auto">
            <a:xfrm>
              <a:off x="5826" y="9405"/>
              <a:ext cx="1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2" name="Rectangle 365"/>
            <p:cNvSpPr>
              <a:spLocks noChangeArrowheads="1"/>
            </p:cNvSpPr>
            <p:nvPr/>
          </p:nvSpPr>
          <p:spPr bwMode="auto">
            <a:xfrm>
              <a:off x="5633" y="9803"/>
              <a:ext cx="15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3" name="Rectangle 366"/>
            <p:cNvSpPr>
              <a:spLocks noChangeArrowheads="1"/>
            </p:cNvSpPr>
            <p:nvPr/>
          </p:nvSpPr>
          <p:spPr bwMode="auto">
            <a:xfrm>
              <a:off x="5697" y="9909"/>
              <a:ext cx="12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d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4" name="Rectangle 367"/>
            <p:cNvSpPr>
              <a:spLocks noChangeArrowheads="1"/>
            </p:cNvSpPr>
            <p:nvPr/>
          </p:nvSpPr>
          <p:spPr bwMode="auto">
            <a:xfrm>
              <a:off x="5774" y="9909"/>
              <a:ext cx="1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EA700D"/>
                  </a:solidFill>
                  <a:effectLst/>
                  <a:latin typeface="Times New Roman" panose="02020603050405020304" pitchFamily="18" charset="0"/>
                </a:rPr>
                <a:t>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5" name="Rectangle 368"/>
            <p:cNvSpPr>
              <a:spLocks noChangeArrowheads="1"/>
            </p:cNvSpPr>
            <p:nvPr/>
          </p:nvSpPr>
          <p:spPr bwMode="auto">
            <a:xfrm>
              <a:off x="7137" y="9298"/>
              <a:ext cx="18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6" name="Rectangle 369"/>
            <p:cNvSpPr>
              <a:spLocks noChangeArrowheads="1"/>
            </p:cNvSpPr>
            <p:nvPr/>
          </p:nvSpPr>
          <p:spPr bwMode="auto">
            <a:xfrm>
              <a:off x="7240" y="9405"/>
              <a:ext cx="9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i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7" name="Rectangle 370"/>
            <p:cNvSpPr>
              <a:spLocks noChangeArrowheads="1"/>
            </p:cNvSpPr>
            <p:nvPr/>
          </p:nvSpPr>
          <p:spPr bwMode="auto">
            <a:xfrm>
              <a:off x="7124" y="9803"/>
              <a:ext cx="15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8" name="Rectangle 371"/>
            <p:cNvSpPr>
              <a:spLocks noChangeArrowheads="1"/>
            </p:cNvSpPr>
            <p:nvPr/>
          </p:nvSpPr>
          <p:spPr bwMode="auto">
            <a:xfrm>
              <a:off x="7189" y="9909"/>
              <a:ext cx="9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i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9" name="Rectangle 372"/>
            <p:cNvSpPr>
              <a:spLocks noChangeArrowheads="1"/>
            </p:cNvSpPr>
            <p:nvPr/>
          </p:nvSpPr>
          <p:spPr bwMode="auto">
            <a:xfrm>
              <a:off x="8860" y="9298"/>
              <a:ext cx="18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0" name="Rectangle 373"/>
            <p:cNvSpPr>
              <a:spLocks noChangeArrowheads="1"/>
            </p:cNvSpPr>
            <p:nvPr/>
          </p:nvSpPr>
          <p:spPr bwMode="auto">
            <a:xfrm>
              <a:off x="8950" y="9405"/>
              <a:ext cx="1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1" name="Rectangle 374"/>
            <p:cNvSpPr>
              <a:spLocks noChangeArrowheads="1"/>
            </p:cNvSpPr>
            <p:nvPr/>
          </p:nvSpPr>
          <p:spPr bwMode="auto">
            <a:xfrm>
              <a:off x="8834" y="9803"/>
              <a:ext cx="15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2" name="Rectangle 375"/>
            <p:cNvSpPr>
              <a:spLocks noChangeArrowheads="1"/>
            </p:cNvSpPr>
            <p:nvPr/>
          </p:nvSpPr>
          <p:spPr bwMode="auto">
            <a:xfrm>
              <a:off x="8898" y="9909"/>
              <a:ext cx="1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 smtClean="0">
                  <a:ln>
                    <a:noFill/>
                  </a:ln>
                  <a:solidFill>
                    <a:srgbClr val="00B0F0"/>
                  </a:solidFill>
                  <a:effectLst/>
                  <a:latin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41" name="TextBox 340"/>
          <p:cNvSpPr txBox="1"/>
          <p:nvPr/>
        </p:nvSpPr>
        <p:spPr>
          <a:xfrm>
            <a:off x="15705774" y="31097767"/>
            <a:ext cx="77110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000" dirty="0" smtClean="0">
                <a:solidFill>
                  <a:srgbClr val="CC00CC"/>
                </a:solidFill>
              </a:rPr>
              <a:t>Interconnect </a:t>
            </a:r>
            <a:r>
              <a:rPr lang="en-US" sz="4000" dirty="0" smtClean="0">
                <a:solidFill>
                  <a:srgbClr val="CC00CC"/>
                </a:solidFill>
              </a:rPr>
              <a:t>multiple SST’s in micro grid with Bond graph technique to obtain PCHS model</a:t>
            </a:r>
            <a:endParaRPr lang="en-US" sz="4000" dirty="0">
              <a:solidFill>
                <a:srgbClr val="CC00CC"/>
              </a:solidFill>
            </a:endParaRPr>
          </a:p>
        </p:txBody>
      </p:sp>
      <p:sp>
        <p:nvSpPr>
          <p:cNvPr id="343" name="TextBox 342"/>
          <p:cNvSpPr txBox="1"/>
          <p:nvPr/>
        </p:nvSpPr>
        <p:spPr>
          <a:xfrm>
            <a:off x="631310" y="32321333"/>
            <a:ext cx="68623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à"/>
              <a:defRPr/>
            </a:pPr>
            <a:r>
              <a:rPr lang="en-US" sz="4000" dirty="0">
                <a:solidFill>
                  <a:srgbClr val="CC00CC"/>
                </a:solidFill>
              </a:rPr>
              <a:t>IDA-PBC approach is used to design nonlinear controller </a:t>
            </a:r>
            <a:endParaRPr lang="en-US" sz="4000" dirty="0">
              <a:solidFill>
                <a:srgbClr val="CC00CC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596467"/>
              </p:ext>
            </p:extLst>
          </p:nvPr>
        </p:nvGraphicFramePr>
        <p:xfrm>
          <a:off x="19044517" y="21982835"/>
          <a:ext cx="5960240" cy="175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" name="Equation" r:id="rId19" imgW="2679480" imgH="787320" progId="Equation.3">
                  <p:embed/>
                </p:oleObj>
              </mc:Choice>
              <mc:Fallback>
                <p:oleObj name="Equation" r:id="rId19" imgW="2679480" imgH="787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9044517" y="21982835"/>
                        <a:ext cx="5960240" cy="175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772272"/>
              </p:ext>
            </p:extLst>
          </p:nvPr>
        </p:nvGraphicFramePr>
        <p:xfrm>
          <a:off x="17413288" y="19203988"/>
          <a:ext cx="8561387" cy="2630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" name="Equation" r:id="rId21" imgW="4216320" imgH="1295280" progId="Equation.3">
                  <p:embed/>
                </p:oleObj>
              </mc:Choice>
              <mc:Fallback>
                <p:oleObj name="Equation" r:id="rId21" imgW="4216320" imgH="1295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7413288" y="19203988"/>
                        <a:ext cx="8561387" cy="2630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0439594"/>
              </p:ext>
            </p:extLst>
          </p:nvPr>
        </p:nvGraphicFramePr>
        <p:xfrm>
          <a:off x="19463423" y="23848448"/>
          <a:ext cx="4035482" cy="64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" name="Equation" r:id="rId23" imgW="1638000" imgH="228600" progId="Equation.3">
                  <p:embed/>
                </p:oleObj>
              </mc:Choice>
              <mc:Fallback>
                <p:oleObj name="Equation" r:id="rId23" imgW="1638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9463423" y="23848448"/>
                        <a:ext cx="4035482" cy="646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659</Words>
  <Application>Microsoft Office PowerPoint</Application>
  <PresentationFormat>Custom</PresentationFormat>
  <Paragraphs>226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ＭＳ Ｐゴシック</vt:lpstr>
      <vt:lpstr>Arial</vt:lpstr>
      <vt:lpstr>Calibri</vt:lpstr>
      <vt:lpstr>Monotype Corsiva</vt:lpstr>
      <vt:lpstr>Script MT Bold</vt:lpstr>
      <vt:lpstr>Times New Roman</vt:lpstr>
      <vt:lpstr>Univers 45 Light</vt:lpstr>
      <vt:lpstr>Wingdings</vt:lpstr>
      <vt:lpstr>Office Theme</vt:lpstr>
      <vt:lpstr>Equation</vt:lpstr>
      <vt:lpstr>Microsoft Equation 3.0</vt:lpstr>
      <vt:lpstr>PowerPoint Presentation</vt:lpstr>
    </vt:vector>
  </TitlesOfParts>
  <Company>NCSU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Landon Mackey</dc:creator>
  <cp:lastModifiedBy>Sushama Wagh</cp:lastModifiedBy>
  <cp:revision>71</cp:revision>
  <dcterms:created xsi:type="dcterms:W3CDTF">2015-12-21T14:08:36Z</dcterms:created>
  <dcterms:modified xsi:type="dcterms:W3CDTF">2016-05-26T14:51:52Z</dcterms:modified>
</cp:coreProperties>
</file>